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3394" r:id="rId2"/>
    <p:sldId id="3382" r:id="rId3"/>
    <p:sldId id="3399" r:id="rId4"/>
    <p:sldId id="3396" r:id="rId5"/>
    <p:sldId id="3433" r:id="rId6"/>
    <p:sldId id="3434" r:id="rId7"/>
    <p:sldId id="3435" r:id="rId8"/>
    <p:sldId id="3420" r:id="rId9"/>
    <p:sldId id="3436" r:id="rId10"/>
    <p:sldId id="3439" r:id="rId11"/>
    <p:sldId id="3440" r:id="rId12"/>
    <p:sldId id="3441" r:id="rId13"/>
    <p:sldId id="3419" r:id="rId14"/>
    <p:sldId id="3437" r:id="rId15"/>
    <p:sldId id="3431" r:id="rId16"/>
    <p:sldId id="3398" r:id="rId17"/>
    <p:sldId id="3427" r:id="rId18"/>
    <p:sldId id="3424" r:id="rId19"/>
    <p:sldId id="3444" r:id="rId20"/>
    <p:sldId id="3443" r:id="rId21"/>
    <p:sldId id="3445" r:id="rId22"/>
    <p:sldId id="3404" r:id="rId23"/>
    <p:sldId id="3428" r:id="rId24"/>
    <p:sldId id="3407" r:id="rId25"/>
    <p:sldId id="3446" r:id="rId26"/>
    <p:sldId id="3447" r:id="rId27"/>
    <p:sldId id="3448" r:id="rId28"/>
    <p:sldId id="3449" r:id="rId29"/>
    <p:sldId id="3450" r:id="rId30"/>
    <p:sldId id="3451" r:id="rId31"/>
    <p:sldId id="3452" r:id="rId32"/>
    <p:sldId id="3416" r:id="rId33"/>
    <p:sldId id="3231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on gary" initials="wg" lastIdx="1" clrIdx="0">
    <p:extLst>
      <p:ext uri="{19B8F6BF-5375-455C-9EA6-DF929625EA0E}">
        <p15:presenceInfo xmlns:p15="http://schemas.microsoft.com/office/powerpoint/2012/main" userId="36f2ec5a437e181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2C6"/>
    <a:srgbClr val="EC9E97"/>
    <a:srgbClr val="88DBF8"/>
    <a:srgbClr val="02C693"/>
    <a:srgbClr val="A597CD"/>
    <a:srgbClr val="C0E5DE"/>
    <a:srgbClr val="80E4C3"/>
    <a:srgbClr val="02BE8D"/>
    <a:srgbClr val="FFFFFF"/>
    <a:srgbClr val="03E7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0099" autoAdjust="0"/>
  </p:normalViewPr>
  <p:slideViewPr>
    <p:cSldViewPr snapToGrid="0">
      <p:cViewPr varScale="1">
        <p:scale>
          <a:sx n="107" d="100"/>
          <a:sy n="107" d="100"/>
        </p:scale>
        <p:origin x="696" y="138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98365-F53F-4CDA-A9C3-AF7FD0858500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48B1E-3844-496C-8F27-82E99E74AA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9119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31185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31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11792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24351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35786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67965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02724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68799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68506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34144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8682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63201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25311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51524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21872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9085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80755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53028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71565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48775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48654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19512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07352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03792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42638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32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6544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233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8406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8686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365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62681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930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6A9E09-D1A5-4964-96DD-C272DDCB1A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EBCDFF-9E79-4D83-8BE4-E4BFC5ECE6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CCAD58-37AD-4096-8D7A-A24DFF04A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67ACE-0889-48EB-9F4E-B3BCF2B65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EAD6D4-E8C8-48A5-BB8F-9416801C5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761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64D9D-F39E-4DCB-BB8E-772CADB3D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AC28BA-54D0-48F9-BF08-F578B72908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C4DAA3-AB46-429F-BC38-22600B11B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C0907F-8060-4F71-8001-A8466CC2D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F4A13E-29A6-4BF2-8C16-0FB39D70C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0331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1FD02FF-058B-4611-ABBD-4FDAD2B214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29E8EBE-CE0B-44F6-996F-EE71D47E99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A2D0EB-F6F8-4D56-B88D-BA61D716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3770A1-7DF4-40DD-A36F-ACD6CE958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B44572-2E41-468F-8E0F-A906DA728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3620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文本框 5"/>
          <p:cNvSpPr txBox="1"/>
          <p:nvPr userDrawn="1"/>
        </p:nvSpPr>
        <p:spPr>
          <a:xfrm>
            <a:off x="4397375" y="75311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608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ED88FC-2026-47CE-B797-B1AD70ED8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C70A4E-F739-4E8B-A81C-34A733F5F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29521F-7FA9-4DBF-8B95-7BC72527F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65F88F-3CE8-4DFD-AEA5-9A9E216F3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3A02CF-7CAB-4224-9369-8F133B543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068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E60236-3122-40C8-A2BA-BE946F414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F86EE4-A9C1-4E1C-895C-4CDB09B8B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2B996B-9399-4D3D-A561-B097415A8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E9ADBB-01D4-405F-BA5E-591CE440D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586D59-FB6F-415F-8F1E-98A6030E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104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C9FAED-22B0-4915-9A53-246450B91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EF1BAA-EA45-4118-9B95-7FCBF41D9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E9ECD2A-91F2-4487-AE4B-EA69B39CF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5F7DBE-57D0-48E9-B406-0401AB4A6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FA0907-AE21-476E-9A56-D741C2336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A49AB5-DF57-4E34-AB28-EC26CBEF6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3514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1DEF9B-557E-414A-912F-4BB938D4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A3C8C9-F524-4911-A0EC-1513F3C6FA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F3D93D-81A7-4D47-ADFA-977E08AAE4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134450E-175D-46A3-921B-85EA2F7D1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A0676AD-52CC-424E-B279-7BC879365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58EE84D-FE41-43AC-B521-67A7B8FA9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F1C6F89-7291-42CD-9487-50AE2A945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8BFE8EB-BAC4-454E-A4DC-B69FA3C58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425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3043C2-BD38-4F33-8C41-E25AD911D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FAB3807-44D3-4F4F-8060-E10F9123D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EFDA364-765C-4F94-96E7-AB9BA576F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D584DDB-B007-4AC9-8CFF-E1EF419D3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662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E3C10E9-CFE1-44EA-B43D-E27974261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89073A9-8FD3-4B49-9F06-04B003BFC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0157F4-6FDC-4693-B09D-6DDD79AC7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766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B26233-671A-43E2-8306-42566CB50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016B2F-7E31-4513-98D9-0D185CC95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3797B9-3363-4999-844F-ED482410C0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A27F5C5-6AFE-4E7F-93A8-97936C816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92E0EA-2690-498A-923C-A5879D34D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126570A-8237-4E65-B919-60E7141EA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1399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990762-5967-49C3-AC7B-B383B88B0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28B31A2-8F84-4212-80A0-D63B5CF775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0627BA-620A-436F-B3ED-90C797630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8EF30F-A058-4400-A273-EB00858CA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7AD9F7-FD42-449F-AD4B-703C825BE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F009EC-CCD3-4324-8356-1AC2B8FD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6157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FAA2EB0-E6C2-4DDA-AC6C-830B48C6E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A8DF27-379A-436C-AF46-66828990BC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D2337C-9985-455D-B7E4-9F819830B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469AC-3566-4F4B-965A-CB7ECF5E2515}" type="datetimeFigureOut">
              <a:rPr lang="zh-CN" altLang="en-US" smtClean="0"/>
              <a:t>2024/4/13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153385-F15D-457C-B14A-0B471547A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4F1B8F-872F-4EC9-A7E5-E54C45DEF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87B4E-8BB0-44A0-AADC-C7FC883A5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0864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69" y="2396430"/>
            <a:ext cx="12191331" cy="1838567"/>
          </a:xfrm>
          <a:prstGeom prst="rect">
            <a:avLst/>
          </a:prstGeom>
          <a:solidFill>
            <a:srgbClr val="1A78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>
              <a:defRPr/>
            </a:pPr>
            <a:endParaRPr lang="zh-CN" altLang="en-US" sz="18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8172" y="2017547"/>
            <a:ext cx="2624273" cy="262427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>
              <a:defRPr/>
            </a:pPr>
            <a:endParaRPr lang="zh-CN" altLang="en-US" sz="1800">
              <a:solidFill>
                <a:prstClr val="white"/>
              </a:solidFill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000" y="1877889"/>
            <a:ext cx="3140616" cy="290358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200662" y="2539554"/>
            <a:ext cx="961521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defRPr/>
            </a:pPr>
            <a:r>
              <a:rPr lang="en-US" altLang="zh-CN" sz="3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SynthSeg: Segmentation of brain MRI scans of any contrast and resolution without retraining</a:t>
            </a:r>
            <a:endParaRPr lang="en-US" altLang="zh-CN" sz="3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070" y="0"/>
            <a:ext cx="1966449" cy="57599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35D3E6C-F41E-4072-8654-E0972F85A092}"/>
              </a:ext>
            </a:extLst>
          </p:cNvPr>
          <p:cNvSpPr txBox="1"/>
          <p:nvPr/>
        </p:nvSpPr>
        <p:spPr>
          <a:xfrm>
            <a:off x="4413361" y="4316268"/>
            <a:ext cx="3365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latin typeface="+mj-lt"/>
              </a:rPr>
              <a:t>Medical Image Analysis 2023</a:t>
            </a:r>
            <a:endParaRPr lang="zh-CN" altLang="en-US" sz="20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455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03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标题占位符 1">
            <a:extLst>
              <a:ext uri="{FF2B5EF4-FFF2-40B4-BE49-F238E27FC236}">
                <a16:creationId xmlns:a16="http://schemas.microsoft.com/office/drawing/2014/main" id="{DA759CE5-CE93-4205-B15C-F6ABD2B33EF3}"/>
              </a:ext>
            </a:extLst>
          </p:cNvPr>
          <p:cNvSpPr txBox="1"/>
          <p:nvPr/>
        </p:nvSpPr>
        <p:spPr>
          <a:xfrm>
            <a:off x="1042966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Related Work</a:t>
            </a: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3F58C8D4-0765-4335-AAFB-089EF9F7BE92}"/>
              </a:ext>
            </a:extLst>
          </p:cNvPr>
          <p:cNvSpPr/>
          <p:nvPr/>
        </p:nvSpPr>
        <p:spPr>
          <a:xfrm>
            <a:off x="10178730" y="920659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cs typeface="+mn-ea"/>
                <a:sym typeface="+mn-lt"/>
              </a:rPr>
              <a:t>域</a:t>
            </a:r>
            <a:endParaRPr lang="en-US" altLang="zh-CN" sz="20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000" dirty="0">
                <a:solidFill>
                  <a:schemeClr val="tx1"/>
                </a:solidFill>
                <a:cs typeface="+mn-ea"/>
                <a:sym typeface="+mn-lt"/>
              </a:rPr>
              <a:t>随机化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9241F0D-90C4-4EDC-AF30-15B215C7F8D2}"/>
              </a:ext>
            </a:extLst>
          </p:cNvPr>
          <p:cNvSpPr txBox="1"/>
          <p:nvPr/>
        </p:nvSpPr>
        <p:spPr>
          <a:xfrm>
            <a:off x="965199" y="1252477"/>
            <a:ext cx="912905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1F2328"/>
                </a:solidFill>
                <a:effectLst/>
                <a:latin typeface="-apple-system"/>
              </a:rPr>
              <a:t>域随机化，通过在训练过程中人为地随机化模拟环境的参数（如</a:t>
            </a:r>
            <a:r>
              <a:rPr lang="zh-CN" altLang="en-US" b="1" i="0" dirty="0">
                <a:solidFill>
                  <a:srgbClr val="1F2328"/>
                </a:solidFill>
                <a:effectLst/>
                <a:latin typeface="-apple-system"/>
              </a:rPr>
              <a:t>光照、纹理、视角、物理属性</a:t>
            </a:r>
            <a:r>
              <a:rPr lang="zh-CN" altLang="en-US" b="0" i="0" dirty="0">
                <a:solidFill>
                  <a:srgbClr val="1F2328"/>
                </a:solidFill>
                <a:effectLst/>
                <a:latin typeface="-apple-system"/>
              </a:rPr>
              <a:t>等），使模型在大量不同的虚拟场景中进行训练，从而提升模型在未知真实环境下的泛化能力。</a:t>
            </a:r>
            <a:endParaRPr lang="en-US" altLang="zh-CN" b="0" i="0" dirty="0">
              <a:solidFill>
                <a:srgbClr val="1F2328"/>
              </a:solidFill>
              <a:effectLst/>
              <a:latin typeface="-apple-system"/>
            </a:endParaRPr>
          </a:p>
          <a:p>
            <a:endParaRPr lang="en-US" altLang="zh-CN" dirty="0">
              <a:solidFill>
                <a:srgbClr val="1F2328"/>
              </a:solidFill>
              <a:latin typeface="-apple-system"/>
            </a:endParaRPr>
          </a:p>
          <a:p>
            <a:r>
              <a:rPr lang="zh-CN" altLang="en-US" b="0" i="0" dirty="0">
                <a:solidFill>
                  <a:srgbClr val="1F2328"/>
                </a:solidFill>
                <a:effectLst/>
                <a:latin typeface="-apple-system"/>
              </a:rPr>
              <a:t>在传统的域随机化应用中，比如机器人学或计算机视觉领域，会在虚拟仿真环境中模拟极端和多样化的场景，使得模型在遇到新的现实情况时能够更好地适应。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1149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02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标题占位符 1">
            <a:extLst>
              <a:ext uri="{FF2B5EF4-FFF2-40B4-BE49-F238E27FC236}">
                <a16:creationId xmlns:a16="http://schemas.microsoft.com/office/drawing/2014/main" id="{35CE67DA-8DF0-4A90-BBA9-237E6B31F313}"/>
              </a:ext>
            </a:extLst>
          </p:cNvPr>
          <p:cNvSpPr txBox="1"/>
          <p:nvPr/>
        </p:nvSpPr>
        <p:spPr>
          <a:xfrm>
            <a:off x="1042966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Introduction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F7AC321-4C6A-4387-A86A-EFC10306A9D3}"/>
              </a:ext>
            </a:extLst>
          </p:cNvPr>
          <p:cNvSpPr/>
          <p:nvPr/>
        </p:nvSpPr>
        <p:spPr>
          <a:xfrm>
            <a:off x="1403919" y="4562373"/>
            <a:ext cx="898278" cy="937099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人工</a:t>
            </a:r>
            <a:endParaRPr lang="en-US" altLang="zh-CN" sz="1600" dirty="0">
              <a:cs typeface="+mn-ea"/>
              <a:sym typeface="+mn-lt"/>
            </a:endParaRPr>
          </a:p>
          <a:p>
            <a:pPr algn="ctr"/>
            <a:r>
              <a:rPr lang="zh-CN" altLang="en-US" sz="1600" dirty="0">
                <a:cs typeface="+mn-ea"/>
                <a:sym typeface="+mn-lt"/>
              </a:rPr>
              <a:t>分割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A7B4028-4BCA-4D4E-8122-9914E2FBBC10}"/>
              </a:ext>
            </a:extLst>
          </p:cNvPr>
          <p:cNvSpPr/>
          <p:nvPr/>
        </p:nvSpPr>
        <p:spPr>
          <a:xfrm>
            <a:off x="334914" y="3243019"/>
            <a:ext cx="1012096" cy="1024702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脑</a:t>
            </a:r>
            <a:r>
              <a:rPr lang="en-US" altLang="zh-CN" sz="1600" dirty="0">
                <a:cs typeface="+mn-ea"/>
                <a:sym typeface="+mn-lt"/>
              </a:rPr>
              <a:t>MRI</a:t>
            </a:r>
          </a:p>
          <a:p>
            <a:pPr algn="ctr"/>
            <a:r>
              <a:rPr lang="zh-CN" altLang="en-US" sz="1600" dirty="0">
                <a:cs typeface="+mn-ea"/>
                <a:sym typeface="+mn-lt"/>
              </a:rPr>
              <a:t>分割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C8924383-41A3-4F62-8956-D55CE561BA30}"/>
              </a:ext>
            </a:extLst>
          </p:cNvPr>
          <p:cNvSpPr/>
          <p:nvPr/>
        </p:nvSpPr>
        <p:spPr>
          <a:xfrm>
            <a:off x="1403919" y="1955602"/>
            <a:ext cx="898278" cy="937099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自动化方法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8B7C8C53-2E50-423E-85FC-7AEABF61B173}"/>
              </a:ext>
            </a:extLst>
          </p:cNvPr>
          <p:cNvSpPr/>
          <p:nvPr/>
        </p:nvSpPr>
        <p:spPr>
          <a:xfrm>
            <a:off x="2302197" y="2720133"/>
            <a:ext cx="1620958" cy="1656413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cs typeface="+mn-ea"/>
                <a:sym typeface="+mn-lt"/>
              </a:rPr>
              <a:t>SynthSeg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7F29B01-41F1-48DE-9FD9-A7349A10BE6A}"/>
              </a:ext>
            </a:extLst>
          </p:cNvPr>
          <p:cNvSpPr/>
          <p:nvPr/>
        </p:nvSpPr>
        <p:spPr>
          <a:xfrm>
            <a:off x="2483552" y="1021280"/>
            <a:ext cx="1051615" cy="1075131"/>
          </a:xfrm>
          <a:prstGeom prst="ellipse">
            <a:avLst/>
          </a:prstGeom>
          <a:solidFill>
            <a:srgbClr val="88D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一般方法</a:t>
            </a:r>
            <a:endParaRPr lang="en-US" altLang="zh-CN" dirty="0">
              <a:cs typeface="+mn-ea"/>
              <a:sym typeface="+mn-lt"/>
            </a:endParaRPr>
          </a:p>
          <a:p>
            <a:pPr algn="ctr"/>
            <a:r>
              <a:rPr lang="en-US" altLang="zh-CN" dirty="0">
                <a:cs typeface="+mn-ea"/>
                <a:sym typeface="+mn-lt"/>
              </a:rPr>
              <a:t>(CNN)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6675669F-C465-42E5-A61D-2FA73414C814}"/>
              </a:ext>
            </a:extLst>
          </p:cNvPr>
          <p:cNvSpPr/>
          <p:nvPr/>
        </p:nvSpPr>
        <p:spPr>
          <a:xfrm>
            <a:off x="3651433" y="816104"/>
            <a:ext cx="659711" cy="677041"/>
          </a:xfrm>
          <a:prstGeom prst="ellipse">
            <a:avLst/>
          </a:prstGeom>
          <a:solidFill>
            <a:srgbClr val="88D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3D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7A1A03B6-1A85-41AF-9AD9-F2BBFDCC3DEF}"/>
              </a:ext>
            </a:extLst>
          </p:cNvPr>
          <p:cNvSpPr/>
          <p:nvPr/>
        </p:nvSpPr>
        <p:spPr>
          <a:xfrm>
            <a:off x="3651434" y="1597551"/>
            <a:ext cx="659711" cy="677041"/>
          </a:xfrm>
          <a:prstGeom prst="ellipse">
            <a:avLst/>
          </a:prstGeom>
          <a:solidFill>
            <a:srgbClr val="88D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2D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88F59B2B-EEA5-4062-B35A-2541F83EDFF5}"/>
              </a:ext>
            </a:extLst>
          </p:cNvPr>
          <p:cNvSpPr/>
          <p:nvPr/>
        </p:nvSpPr>
        <p:spPr>
          <a:xfrm>
            <a:off x="5376966" y="2261303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任何对比度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14EF6040-BF4A-416A-B5AB-F0881E7AD129}"/>
              </a:ext>
            </a:extLst>
          </p:cNvPr>
          <p:cNvSpPr/>
          <p:nvPr/>
        </p:nvSpPr>
        <p:spPr>
          <a:xfrm>
            <a:off x="5376966" y="3773890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任何分辨率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71A7A19-CB18-468D-9E9B-75624A8B9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1699" y="2114046"/>
            <a:ext cx="1247201" cy="132823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9B9416D-304B-455F-900E-BE86F78EFB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2331" y="2114046"/>
            <a:ext cx="1247201" cy="132823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BB4C3FB-DAAF-43C2-B7FF-31FDE88931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2964" y="2114046"/>
            <a:ext cx="1247201" cy="1328234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99C2B27D-6994-4CA5-ABD9-B9E475F743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38993" y="3703246"/>
            <a:ext cx="1261284" cy="1328232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0253B98A-3474-4BB5-B772-DCCA034200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02331" y="3704326"/>
            <a:ext cx="1247201" cy="1344439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1319FE1D-0830-402D-BC8F-C5E05622A0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74356" y="3704966"/>
            <a:ext cx="1244544" cy="1343157"/>
          </a:xfrm>
          <a:prstGeom prst="rect">
            <a:avLst/>
          </a:prstGeom>
        </p:spPr>
      </p:pic>
      <p:sp>
        <p:nvSpPr>
          <p:cNvPr id="44" name="椭圆 43">
            <a:extLst>
              <a:ext uri="{FF2B5EF4-FFF2-40B4-BE49-F238E27FC236}">
                <a16:creationId xmlns:a16="http://schemas.microsoft.com/office/drawing/2014/main" id="{A4B823B3-17A2-4F25-B15A-29D94BEEA758}"/>
              </a:ext>
            </a:extLst>
          </p:cNvPr>
          <p:cNvSpPr/>
          <p:nvPr/>
        </p:nvSpPr>
        <p:spPr>
          <a:xfrm>
            <a:off x="3923155" y="3054551"/>
            <a:ext cx="887220" cy="920411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cs typeface="+mn-ea"/>
                <a:sym typeface="+mn-lt"/>
              </a:rPr>
              <a:t>?</a:t>
            </a:r>
            <a:endParaRPr lang="zh-CN" altLang="en-US" sz="20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87897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03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标题占位符 1">
            <a:extLst>
              <a:ext uri="{FF2B5EF4-FFF2-40B4-BE49-F238E27FC236}">
                <a16:creationId xmlns:a16="http://schemas.microsoft.com/office/drawing/2014/main" id="{DA759CE5-CE93-4205-B15C-F6ABD2B33EF3}"/>
              </a:ext>
            </a:extLst>
          </p:cNvPr>
          <p:cNvSpPr txBox="1"/>
          <p:nvPr/>
        </p:nvSpPr>
        <p:spPr>
          <a:xfrm>
            <a:off x="1042966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Related Work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BF1B8640-DC87-407D-875C-8892107F77B1}"/>
              </a:ext>
            </a:extLst>
          </p:cNvPr>
          <p:cNvSpPr/>
          <p:nvPr/>
        </p:nvSpPr>
        <p:spPr>
          <a:xfrm>
            <a:off x="851338" y="3759396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97315453-655F-4F3A-9518-47FE3D761C3C}"/>
              </a:ext>
            </a:extLst>
          </p:cNvPr>
          <p:cNvSpPr/>
          <p:nvPr/>
        </p:nvSpPr>
        <p:spPr>
          <a:xfrm>
            <a:off x="851338" y="1568235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cs typeface="+mn-ea"/>
                <a:sym typeface="+mn-lt"/>
              </a:rPr>
              <a:t>贝叶斯分割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74669EB9-4738-4EF5-9789-3CB3C1D94595}"/>
              </a:ext>
            </a:extLst>
          </p:cNvPr>
          <p:cNvSpPr/>
          <p:nvPr/>
        </p:nvSpPr>
        <p:spPr>
          <a:xfrm>
            <a:off x="3683000" y="1568235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E526E1F4-C2E8-4546-9A51-FF68D80BCDD1}"/>
              </a:ext>
            </a:extLst>
          </p:cNvPr>
          <p:cNvSpPr/>
          <p:nvPr/>
        </p:nvSpPr>
        <p:spPr>
          <a:xfrm>
            <a:off x="6514662" y="1568234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AE7BABF0-594B-41AF-A7EB-0DB477FA37F9}"/>
              </a:ext>
            </a:extLst>
          </p:cNvPr>
          <p:cNvSpPr/>
          <p:nvPr/>
        </p:nvSpPr>
        <p:spPr>
          <a:xfrm>
            <a:off x="3683000" y="3759395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29D14253-1E37-4C47-836B-8B9173C8D8D8}"/>
              </a:ext>
            </a:extLst>
          </p:cNvPr>
          <p:cNvSpPr/>
          <p:nvPr/>
        </p:nvSpPr>
        <p:spPr>
          <a:xfrm>
            <a:off x="6514662" y="3759395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cs typeface="+mn-ea"/>
                <a:sym typeface="+mn-lt"/>
              </a:rPr>
              <a:t>域</a:t>
            </a:r>
            <a:endParaRPr lang="en-US" altLang="zh-CN" sz="2000" dirty="0">
              <a:solidFill>
                <a:schemeClr val="tx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000" dirty="0">
                <a:solidFill>
                  <a:schemeClr val="tx1"/>
                </a:solidFill>
                <a:cs typeface="+mn-ea"/>
                <a:sym typeface="+mn-lt"/>
              </a:rPr>
              <a:t>随机化</a:t>
            </a: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9C60C590-1183-422F-9DE3-6F0D28DBFE31}"/>
              </a:ext>
            </a:extLst>
          </p:cNvPr>
          <p:cNvSpPr/>
          <p:nvPr/>
        </p:nvSpPr>
        <p:spPr>
          <a:xfrm>
            <a:off x="9346324" y="3759395"/>
            <a:ext cx="1340170" cy="1335190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cs typeface="+mn-ea"/>
                <a:sym typeface="+mn-lt"/>
              </a:rPr>
              <a:t>SynthSeg</a:t>
            </a:r>
            <a:endParaRPr lang="zh-CN" altLang="en-US" sz="24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40102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C73BFF7-119C-4B13-9628-4FC506885833}"/>
              </a:ext>
            </a:extLst>
          </p:cNvPr>
          <p:cNvSpPr txBox="1"/>
          <p:nvPr/>
        </p:nvSpPr>
        <p:spPr>
          <a:xfrm>
            <a:off x="7472829" y="1036349"/>
            <a:ext cx="4046071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060607"/>
                </a:solidFill>
              </a:rPr>
              <a:t>SynthSeg</a:t>
            </a:r>
            <a:r>
              <a:rPr lang="zh-CN" altLang="en-US" sz="2800" b="1" dirty="0">
                <a:solidFill>
                  <a:srgbClr val="060607"/>
                </a:solidFill>
              </a:rPr>
              <a:t>：</a:t>
            </a:r>
            <a:endParaRPr lang="en-US" altLang="zh-CN" sz="2800" b="1" dirty="0">
              <a:solidFill>
                <a:srgbClr val="060607"/>
              </a:solidFill>
            </a:endParaRPr>
          </a:p>
          <a:p>
            <a:endParaRPr lang="en-US" altLang="zh-CN" sz="2800" b="1" dirty="0">
              <a:solidFill>
                <a:srgbClr val="060607"/>
              </a:solidFill>
            </a:endParaRPr>
          </a:p>
          <a:p>
            <a:r>
              <a:rPr lang="zh-CN" altLang="en-US" b="1" dirty="0">
                <a:solidFill>
                  <a:srgbClr val="060607"/>
                </a:solidFill>
                <a:latin typeface="-apple-system"/>
              </a:rPr>
              <a:t>贝叶斯分割框架</a:t>
            </a:r>
            <a:r>
              <a:rPr lang="zh-CN" altLang="en-US" dirty="0">
                <a:solidFill>
                  <a:srgbClr val="060607"/>
                </a:solidFill>
                <a:latin typeface="-apple-system"/>
              </a:rPr>
              <a:t>启发的</a:t>
            </a:r>
            <a:r>
              <a:rPr lang="zh-CN" altLang="en-US" b="1" dirty="0">
                <a:solidFill>
                  <a:srgbClr val="060607"/>
                </a:solidFill>
                <a:latin typeface="-apple-system"/>
              </a:rPr>
              <a:t>生成模型</a:t>
            </a:r>
            <a:endParaRPr lang="en-US" altLang="zh-CN" b="1" dirty="0">
              <a:solidFill>
                <a:srgbClr val="060607"/>
              </a:solidFill>
              <a:latin typeface="-apple-system"/>
            </a:endParaRPr>
          </a:p>
          <a:p>
            <a:endParaRPr lang="en-US" altLang="zh-CN" b="1" dirty="0">
              <a:solidFill>
                <a:srgbClr val="060607"/>
              </a:solidFill>
              <a:latin typeface="-apple-system"/>
            </a:endParaRPr>
          </a:p>
          <a:p>
            <a:r>
              <a:rPr lang="zh-CN" altLang="en-US" b="1" dirty="0">
                <a:solidFill>
                  <a:srgbClr val="060607"/>
                </a:solidFill>
                <a:latin typeface="-apple-system"/>
              </a:rPr>
              <a:t>域随机化策略</a:t>
            </a:r>
            <a:endParaRPr lang="en-US" altLang="zh-CN" b="1" dirty="0">
              <a:solidFill>
                <a:srgbClr val="060607"/>
              </a:solidFill>
              <a:latin typeface="-apple-system"/>
            </a:endParaRPr>
          </a:p>
          <a:p>
            <a:endParaRPr lang="zh-CN" altLang="en-US" b="1" dirty="0">
              <a:solidFill>
                <a:srgbClr val="060607"/>
              </a:solidFill>
              <a:latin typeface="-apple-system"/>
            </a:endParaRPr>
          </a:p>
          <a:p>
            <a:pPr algn="l"/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基于深度学习的分割网络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  <a:p>
            <a:pPr algn="l"/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  <a:p>
            <a:pPr algn="l"/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不同对比度和分辨率的脑</a:t>
            </a:r>
            <a:r>
              <a:rPr lang="en-US" altLang="zh-CN" b="0" i="0" dirty="0">
                <a:solidFill>
                  <a:srgbClr val="060607"/>
                </a:solidFill>
                <a:effectLst/>
                <a:latin typeface="-apple-system"/>
              </a:rPr>
              <a:t>MRI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扫描图像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  <a:p>
            <a:pPr algn="l"/>
            <a:endParaRPr lang="en-US" altLang="zh-CN" dirty="0">
              <a:solidFill>
                <a:srgbClr val="060607"/>
              </a:solidFill>
              <a:latin typeface="-apple-system"/>
            </a:endParaRPr>
          </a:p>
          <a:p>
            <a:pPr algn="l"/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无需针对每种新条件重新训练</a:t>
            </a:r>
            <a:endParaRPr lang="en-US" altLang="zh-CN" b="1" i="0" dirty="0">
              <a:solidFill>
                <a:srgbClr val="060607"/>
              </a:solidFill>
              <a:effectLst/>
              <a:latin typeface="-apple-system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10760FE0-57A8-48A3-9A80-A17B4E3D91A1}"/>
              </a:ext>
            </a:extLst>
          </p:cNvPr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E72B0C4D-5105-479A-AE1E-AA70B1E1BB93}"/>
                </a:ext>
              </a:extLst>
            </p:cNvPr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93A48CC-7BE2-4A05-942C-AB7327D274F3}"/>
                </a:ext>
              </a:extLst>
            </p:cNvPr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03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4F7B7523-D306-44AC-818A-56BB8467E54D}"/>
                </a:ext>
              </a:extLst>
            </p:cNvPr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6" name="标题占位符 1">
            <a:extLst>
              <a:ext uri="{FF2B5EF4-FFF2-40B4-BE49-F238E27FC236}">
                <a16:creationId xmlns:a16="http://schemas.microsoft.com/office/drawing/2014/main" id="{0DDD9AB8-DDD0-41F3-B3F5-652D680530A8}"/>
              </a:ext>
            </a:extLst>
          </p:cNvPr>
          <p:cNvSpPr txBox="1"/>
          <p:nvPr/>
        </p:nvSpPr>
        <p:spPr>
          <a:xfrm>
            <a:off x="1042966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Related Work</a:t>
            </a: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AC1C9A27-9C89-441D-9FCE-64DDDD3363BE}"/>
              </a:ext>
            </a:extLst>
          </p:cNvPr>
          <p:cNvSpPr/>
          <p:nvPr/>
        </p:nvSpPr>
        <p:spPr>
          <a:xfrm>
            <a:off x="1403919" y="4562373"/>
            <a:ext cx="898278" cy="937099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人工</a:t>
            </a:r>
            <a:endParaRPr lang="en-US" altLang="zh-CN" sz="1600" dirty="0">
              <a:cs typeface="+mn-ea"/>
              <a:sym typeface="+mn-lt"/>
            </a:endParaRPr>
          </a:p>
          <a:p>
            <a:pPr algn="ctr"/>
            <a:r>
              <a:rPr lang="zh-CN" altLang="en-US" sz="1600" dirty="0">
                <a:cs typeface="+mn-ea"/>
                <a:sym typeface="+mn-lt"/>
              </a:rPr>
              <a:t>分割</a:t>
            </a: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5D43E437-8E83-4D07-B725-5D574D0E2E12}"/>
              </a:ext>
            </a:extLst>
          </p:cNvPr>
          <p:cNvSpPr/>
          <p:nvPr/>
        </p:nvSpPr>
        <p:spPr>
          <a:xfrm>
            <a:off x="342506" y="3330182"/>
            <a:ext cx="1007035" cy="1024703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脑</a:t>
            </a:r>
            <a:r>
              <a:rPr lang="en-US" altLang="zh-CN" sz="1600" dirty="0">
                <a:cs typeface="+mn-ea"/>
                <a:sym typeface="+mn-lt"/>
              </a:rPr>
              <a:t>MRI</a:t>
            </a:r>
          </a:p>
          <a:p>
            <a:pPr algn="ctr"/>
            <a:r>
              <a:rPr lang="zh-CN" altLang="en-US" sz="1600" dirty="0">
                <a:cs typeface="+mn-ea"/>
                <a:sym typeface="+mn-lt"/>
              </a:rPr>
              <a:t>分割</a:t>
            </a: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C9B27BDB-7887-42DA-81B3-A785F09729DD}"/>
              </a:ext>
            </a:extLst>
          </p:cNvPr>
          <p:cNvSpPr/>
          <p:nvPr/>
        </p:nvSpPr>
        <p:spPr>
          <a:xfrm>
            <a:off x="1403919" y="1955602"/>
            <a:ext cx="898278" cy="937099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自动化方法</a:t>
            </a: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C4952561-452E-4091-A54E-45229EE81650}"/>
              </a:ext>
            </a:extLst>
          </p:cNvPr>
          <p:cNvSpPr/>
          <p:nvPr/>
        </p:nvSpPr>
        <p:spPr>
          <a:xfrm>
            <a:off x="2302197" y="2720133"/>
            <a:ext cx="1620958" cy="1656413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cs typeface="+mn-ea"/>
                <a:sym typeface="+mn-lt"/>
              </a:rPr>
              <a:t>SynthSeg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3F276E0D-FFD9-4EFB-BDED-B62921ABE96E}"/>
              </a:ext>
            </a:extLst>
          </p:cNvPr>
          <p:cNvSpPr/>
          <p:nvPr/>
        </p:nvSpPr>
        <p:spPr>
          <a:xfrm>
            <a:off x="2483552" y="1021280"/>
            <a:ext cx="1051615" cy="1075131"/>
          </a:xfrm>
          <a:prstGeom prst="ellipse">
            <a:avLst/>
          </a:prstGeom>
          <a:solidFill>
            <a:srgbClr val="88D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一般方法</a:t>
            </a:r>
            <a:endParaRPr lang="en-US" altLang="zh-CN" dirty="0">
              <a:cs typeface="+mn-ea"/>
              <a:sym typeface="+mn-lt"/>
            </a:endParaRPr>
          </a:p>
          <a:p>
            <a:pPr algn="ctr"/>
            <a:r>
              <a:rPr lang="en-US" altLang="zh-CN" dirty="0">
                <a:cs typeface="+mn-ea"/>
                <a:sym typeface="+mn-lt"/>
              </a:rPr>
              <a:t>(CNN)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9C4B7D89-B926-4B9C-8C3B-97C749F509D7}"/>
              </a:ext>
            </a:extLst>
          </p:cNvPr>
          <p:cNvSpPr/>
          <p:nvPr/>
        </p:nvSpPr>
        <p:spPr>
          <a:xfrm>
            <a:off x="3651434" y="1597551"/>
            <a:ext cx="659711" cy="677041"/>
          </a:xfrm>
          <a:prstGeom prst="ellipse">
            <a:avLst/>
          </a:prstGeom>
          <a:solidFill>
            <a:srgbClr val="00B0F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2D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6D9B359-91C8-4111-894C-152F71A06E10}"/>
              </a:ext>
            </a:extLst>
          </p:cNvPr>
          <p:cNvSpPr/>
          <p:nvPr/>
        </p:nvSpPr>
        <p:spPr>
          <a:xfrm>
            <a:off x="3651433" y="816104"/>
            <a:ext cx="659711" cy="677041"/>
          </a:xfrm>
          <a:prstGeom prst="ellipse">
            <a:avLst/>
          </a:prstGeom>
          <a:solidFill>
            <a:srgbClr val="00B0F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3D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374B92DE-CBDA-4208-AD89-7EFFEA44BB78}"/>
              </a:ext>
            </a:extLst>
          </p:cNvPr>
          <p:cNvSpPr/>
          <p:nvPr/>
        </p:nvSpPr>
        <p:spPr>
          <a:xfrm>
            <a:off x="3651433" y="816104"/>
            <a:ext cx="659711" cy="677041"/>
          </a:xfrm>
          <a:prstGeom prst="ellipse">
            <a:avLst/>
          </a:prstGeom>
          <a:solidFill>
            <a:srgbClr val="00B0F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3D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217372D4-C2AF-48EF-8FFF-145D26781375}"/>
              </a:ext>
            </a:extLst>
          </p:cNvPr>
          <p:cNvSpPr/>
          <p:nvPr/>
        </p:nvSpPr>
        <p:spPr>
          <a:xfrm>
            <a:off x="3651434" y="1597551"/>
            <a:ext cx="659711" cy="677041"/>
          </a:xfrm>
          <a:prstGeom prst="ellipse">
            <a:avLst/>
          </a:prstGeom>
          <a:solidFill>
            <a:srgbClr val="00B0F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2D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4C018A5B-3D91-4A6B-8FB8-48C2812EFCA7}"/>
              </a:ext>
            </a:extLst>
          </p:cNvPr>
          <p:cNvSpPr/>
          <p:nvPr/>
        </p:nvSpPr>
        <p:spPr>
          <a:xfrm>
            <a:off x="5376966" y="2261303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任何对比度</a:t>
            </a:r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64CBE98A-EFBB-47E7-A6BC-2C0B8FDA5ED4}"/>
              </a:ext>
            </a:extLst>
          </p:cNvPr>
          <p:cNvSpPr/>
          <p:nvPr/>
        </p:nvSpPr>
        <p:spPr>
          <a:xfrm>
            <a:off x="5376966" y="3773890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任何分辨率</a:t>
            </a: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83B69FE1-FE5E-4183-89A4-EABDA987DEF4}"/>
              </a:ext>
            </a:extLst>
          </p:cNvPr>
          <p:cNvSpPr/>
          <p:nvPr/>
        </p:nvSpPr>
        <p:spPr>
          <a:xfrm>
            <a:off x="3949728" y="2918985"/>
            <a:ext cx="1193867" cy="125482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0" i="0" dirty="0">
                <a:solidFill>
                  <a:srgbClr val="1F2328"/>
                </a:solidFill>
                <a:effectLst/>
                <a:latin typeface="-apple-system"/>
              </a:rPr>
              <a:t>Bayes&amp;</a:t>
            </a:r>
          </a:p>
          <a:p>
            <a:pPr algn="ctr"/>
            <a:r>
              <a:rPr lang="en-US" altLang="zh-CN" sz="2000" dirty="0">
                <a:solidFill>
                  <a:srgbClr val="1F2328"/>
                </a:solidFill>
                <a:latin typeface="-apple-system"/>
                <a:cs typeface="+mn-ea"/>
                <a:sym typeface="+mn-lt"/>
              </a:rPr>
              <a:t>DR</a:t>
            </a:r>
            <a:endParaRPr lang="zh-CN" altLang="en-US" sz="20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442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63A21472-9FE0-4067-ADEE-4B8BC1D28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2336399"/>
            <a:ext cx="1070650" cy="1285944"/>
          </a:xfrm>
          <a:prstGeom prst="rect">
            <a:avLst/>
          </a:prstGeom>
        </p:spPr>
      </p:pic>
      <p:sp>
        <p:nvSpPr>
          <p:cNvPr id="8" name="矩形: 圆角 7">
            <a:extLst>
              <a:ext uri="{FF2B5EF4-FFF2-40B4-BE49-F238E27FC236}">
                <a16:creationId xmlns:a16="http://schemas.microsoft.com/office/drawing/2014/main" id="{E502ECC8-1A7D-4D5F-BF82-5037F73AB881}"/>
              </a:ext>
            </a:extLst>
          </p:cNvPr>
          <p:cNvSpPr/>
          <p:nvPr/>
        </p:nvSpPr>
        <p:spPr>
          <a:xfrm>
            <a:off x="2625415" y="2461857"/>
            <a:ext cx="5353173" cy="1120585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6ACCD50-7826-48B8-AF7D-F21C4A5AF391}"/>
              </a:ext>
            </a:extLst>
          </p:cNvPr>
          <p:cNvSpPr/>
          <p:nvPr/>
        </p:nvSpPr>
        <p:spPr>
          <a:xfrm>
            <a:off x="4522071" y="1341959"/>
            <a:ext cx="1559859" cy="564757"/>
          </a:xfrm>
          <a:prstGeom prst="roundRect">
            <a:avLst/>
          </a:prstGeom>
          <a:solidFill>
            <a:srgbClr val="02C693"/>
          </a:solidFill>
          <a:ln>
            <a:solidFill>
              <a:srgbClr val="02C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参数随机化</a:t>
            </a: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400988EE-6F6A-42CA-BCE9-F03336F2D184}"/>
              </a:ext>
            </a:extLst>
          </p:cNvPr>
          <p:cNvSpPr/>
          <p:nvPr/>
        </p:nvSpPr>
        <p:spPr>
          <a:xfrm>
            <a:off x="2772523" y="2684661"/>
            <a:ext cx="1168846" cy="711652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标签数据增强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CB3758B4-9B55-496E-B3B1-222C512D3BED}"/>
              </a:ext>
            </a:extLst>
          </p:cNvPr>
          <p:cNvSpPr/>
          <p:nvPr/>
        </p:nvSpPr>
        <p:spPr>
          <a:xfrm>
            <a:off x="4070498" y="2684661"/>
            <a:ext cx="1168846" cy="711652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GMM</a:t>
            </a:r>
          </a:p>
          <a:p>
            <a:pPr algn="ctr"/>
            <a:r>
              <a:rPr lang="zh-CN" altLang="en-US" dirty="0"/>
              <a:t>采样</a:t>
            </a:r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0776EE3A-32F8-42F1-A77B-5D39F03B63A6}"/>
              </a:ext>
            </a:extLst>
          </p:cNvPr>
          <p:cNvSpPr/>
          <p:nvPr/>
        </p:nvSpPr>
        <p:spPr>
          <a:xfrm>
            <a:off x="5365557" y="2696701"/>
            <a:ext cx="1168846" cy="709937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偏差场与</a:t>
            </a:r>
            <a:endParaRPr lang="en-US" altLang="zh-CN" dirty="0"/>
          </a:p>
          <a:p>
            <a:pPr algn="ctr"/>
            <a:r>
              <a:rPr lang="zh-CN" altLang="en-US" dirty="0"/>
              <a:t>强度增强</a:t>
            </a:r>
          </a:p>
        </p:txBody>
      </p: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EF884611-EF12-4181-93E3-2C62D816FA1E}"/>
              </a:ext>
            </a:extLst>
          </p:cNvPr>
          <p:cNvSpPr/>
          <p:nvPr/>
        </p:nvSpPr>
        <p:spPr>
          <a:xfrm>
            <a:off x="6660616" y="2686584"/>
            <a:ext cx="1168846" cy="709729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分辨率</a:t>
            </a:r>
            <a:endParaRPr lang="en-US" altLang="zh-CN" dirty="0"/>
          </a:p>
          <a:p>
            <a:pPr algn="ctr"/>
            <a:r>
              <a:rPr lang="zh-CN" altLang="en-US" dirty="0"/>
              <a:t>变化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98FB09B-ED1D-4070-8F9D-93F7648872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4057" y="1298819"/>
            <a:ext cx="1009524" cy="131428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FBEFFD2D-FF49-4D63-80A7-AF25BB2FD4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4057" y="3456921"/>
            <a:ext cx="1038095" cy="1304762"/>
          </a:xfrm>
          <a:prstGeom prst="rect">
            <a:avLst/>
          </a:prstGeom>
        </p:spPr>
      </p:pic>
      <p:grpSp>
        <p:nvGrpSpPr>
          <p:cNvPr id="71" name="组合 70">
            <a:extLst>
              <a:ext uri="{FF2B5EF4-FFF2-40B4-BE49-F238E27FC236}">
                <a16:creationId xmlns:a16="http://schemas.microsoft.com/office/drawing/2014/main" id="{7A3E8A9A-09F9-46E8-AE88-45F7658844B2}"/>
              </a:ext>
            </a:extLst>
          </p:cNvPr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C92F8E87-7B4C-4FEC-B5C1-55D05468B874}"/>
                </a:ext>
              </a:extLst>
            </p:cNvPr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04579D6B-83BC-43C5-87F6-EF804B70A54A}"/>
                </a:ext>
              </a:extLst>
            </p:cNvPr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432F5684-8798-4AE0-B246-6EBD70378F3B}"/>
                </a:ext>
              </a:extLst>
            </p:cNvPr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75" name="标题占位符 1">
            <a:extLst>
              <a:ext uri="{FF2B5EF4-FFF2-40B4-BE49-F238E27FC236}">
                <a16:creationId xmlns:a16="http://schemas.microsoft.com/office/drawing/2014/main" id="{130821D0-D783-4716-ADB7-04FBC81879C6}"/>
              </a:ext>
            </a:extLst>
          </p:cNvPr>
          <p:cNvSpPr txBox="1"/>
          <p:nvPr/>
        </p:nvSpPr>
        <p:spPr>
          <a:xfrm>
            <a:off x="1042966" y="140479"/>
            <a:ext cx="2193293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Methodology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E5593348-68FA-4E2B-8376-B2EE93C8EE3B}"/>
              </a:ext>
            </a:extLst>
          </p:cNvPr>
          <p:cNvCxnSpPr>
            <a:cxnSpLocks/>
            <a:stCxn id="9" idx="2"/>
            <a:endCxn id="8" idx="0"/>
          </p:cNvCxnSpPr>
          <p:nvPr/>
        </p:nvCxnSpPr>
        <p:spPr>
          <a:xfrm>
            <a:off x="5302001" y="1906716"/>
            <a:ext cx="1" cy="5551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740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09921706-47DB-4470-AE50-4D325378F89B}"/>
              </a:ext>
            </a:extLst>
          </p:cNvPr>
          <p:cNvSpPr/>
          <p:nvPr/>
        </p:nvSpPr>
        <p:spPr>
          <a:xfrm>
            <a:off x="8116710" y="3078278"/>
            <a:ext cx="3402190" cy="2932541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42966" y="140479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Methodology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775B3F9B-5429-46CF-9EE2-1EFA5DB0E7D9}"/>
              </a:ext>
            </a:extLst>
          </p:cNvPr>
          <p:cNvSpPr/>
          <p:nvPr/>
        </p:nvSpPr>
        <p:spPr>
          <a:xfrm>
            <a:off x="1047627" y="1260588"/>
            <a:ext cx="1445083" cy="3938942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312D8101-6098-4880-9065-3D9856C01132}"/>
              </a:ext>
            </a:extLst>
          </p:cNvPr>
          <p:cNvSpPr/>
          <p:nvPr/>
        </p:nvSpPr>
        <p:spPr>
          <a:xfrm>
            <a:off x="1194735" y="1483391"/>
            <a:ext cx="1168846" cy="711652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标签数据增强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473AE07F-A518-4121-9269-068E8A508190}"/>
              </a:ext>
            </a:extLst>
          </p:cNvPr>
          <p:cNvSpPr/>
          <p:nvPr/>
        </p:nvSpPr>
        <p:spPr>
          <a:xfrm>
            <a:off x="1194735" y="2417847"/>
            <a:ext cx="1168846" cy="711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GMM</a:t>
            </a:r>
          </a:p>
          <a:p>
            <a:pPr algn="ctr"/>
            <a:r>
              <a:rPr lang="zh-CN" altLang="en-US" dirty="0"/>
              <a:t>采样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841F2FC5-234C-48FA-8592-161EBDBD86F1}"/>
              </a:ext>
            </a:extLst>
          </p:cNvPr>
          <p:cNvSpPr/>
          <p:nvPr/>
        </p:nvSpPr>
        <p:spPr>
          <a:xfrm>
            <a:off x="1185745" y="3352303"/>
            <a:ext cx="1168846" cy="709937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偏置场与</a:t>
            </a:r>
            <a:endParaRPr lang="en-US" altLang="zh-CN" dirty="0"/>
          </a:p>
          <a:p>
            <a:pPr algn="ctr"/>
            <a:r>
              <a:rPr lang="zh-CN" altLang="en-US" dirty="0"/>
              <a:t>强度增强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7D6F07C3-BDD6-4755-8615-5368DF8C246F}"/>
              </a:ext>
            </a:extLst>
          </p:cNvPr>
          <p:cNvSpPr/>
          <p:nvPr/>
        </p:nvSpPr>
        <p:spPr>
          <a:xfrm>
            <a:off x="1185745" y="4285044"/>
            <a:ext cx="1168846" cy="70972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分辨率</a:t>
            </a:r>
            <a:endParaRPr lang="en-US" altLang="zh-CN" dirty="0"/>
          </a:p>
          <a:p>
            <a:pPr algn="ctr"/>
            <a:r>
              <a:rPr lang="zh-CN" altLang="en-US" dirty="0"/>
              <a:t>变化</a:t>
            </a: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31910A12-9F28-4457-A5CB-7EADD525CB91}"/>
              </a:ext>
            </a:extLst>
          </p:cNvPr>
          <p:cNvSpPr/>
          <p:nvPr/>
        </p:nvSpPr>
        <p:spPr>
          <a:xfrm>
            <a:off x="3440590" y="1498604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仿射变换</a:t>
            </a: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A8F61BBE-593E-426E-B071-8A1502E70FA8}"/>
              </a:ext>
            </a:extLst>
          </p:cNvPr>
          <p:cNvSpPr/>
          <p:nvPr/>
        </p:nvSpPr>
        <p:spPr>
          <a:xfrm>
            <a:off x="3440590" y="3880683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非</a:t>
            </a:r>
            <a:endParaRPr lang="en-US" altLang="zh-CN" dirty="0">
              <a:cs typeface="+mn-ea"/>
              <a:sym typeface="+mn-lt"/>
            </a:endParaRPr>
          </a:p>
          <a:p>
            <a:pPr algn="ctr"/>
            <a:r>
              <a:rPr lang="zh-CN" altLang="en-US" dirty="0">
                <a:cs typeface="+mn-ea"/>
                <a:sym typeface="+mn-lt"/>
              </a:rPr>
              <a:t>线性变换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DB6680F9-5247-4C10-A829-395999A89076}"/>
              </a:ext>
            </a:extLst>
          </p:cNvPr>
          <p:cNvSpPr/>
          <p:nvPr/>
        </p:nvSpPr>
        <p:spPr>
          <a:xfrm>
            <a:off x="6716994" y="869487"/>
            <a:ext cx="768536" cy="419711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旋转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E9D74491-8992-4AA8-A206-9C1D41EC4C04}"/>
              </a:ext>
            </a:extLst>
          </p:cNvPr>
          <p:cNvSpPr/>
          <p:nvPr/>
        </p:nvSpPr>
        <p:spPr>
          <a:xfrm>
            <a:off x="6716993" y="1535799"/>
            <a:ext cx="768536" cy="419711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缩放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B771DAD1-CA05-474F-80E6-5982B3DA5B3B}"/>
              </a:ext>
            </a:extLst>
          </p:cNvPr>
          <p:cNvSpPr/>
          <p:nvPr/>
        </p:nvSpPr>
        <p:spPr>
          <a:xfrm>
            <a:off x="6708027" y="2202111"/>
            <a:ext cx="768536" cy="419711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剪切</a:t>
            </a: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E79578EA-1E78-4113-BED4-AC5974879546}"/>
              </a:ext>
            </a:extLst>
          </p:cNvPr>
          <p:cNvSpPr/>
          <p:nvPr/>
        </p:nvSpPr>
        <p:spPr>
          <a:xfrm>
            <a:off x="6716993" y="2868423"/>
            <a:ext cx="768536" cy="419711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平移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233D85AC-1FA1-4D2A-9314-97EB01AFDE90}"/>
              </a:ext>
            </a:extLst>
          </p:cNvPr>
          <p:cNvSpPr/>
          <p:nvPr/>
        </p:nvSpPr>
        <p:spPr>
          <a:xfrm>
            <a:off x="6631826" y="4238893"/>
            <a:ext cx="920937" cy="419711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向量场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6F5A5A7-2041-41E0-9C94-962B5AAE9AEC}"/>
              </a:ext>
            </a:extLst>
          </p:cNvPr>
          <p:cNvSpPr txBox="1"/>
          <p:nvPr/>
        </p:nvSpPr>
        <p:spPr>
          <a:xfrm>
            <a:off x="5071110" y="182571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均匀分布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65B9965F-F5A6-47B5-BB8B-B4ECB7F8A200}"/>
              </a:ext>
            </a:extLst>
          </p:cNvPr>
          <p:cNvSpPr txBox="1"/>
          <p:nvPr/>
        </p:nvSpPr>
        <p:spPr>
          <a:xfrm>
            <a:off x="4719672" y="4264082"/>
            <a:ext cx="18108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零均值高斯分布</a:t>
            </a:r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1B15FC14-7433-4ACA-BB02-469A8962148B}"/>
              </a:ext>
            </a:extLst>
          </p:cNvPr>
          <p:cNvSpPr txBox="1"/>
          <p:nvPr/>
        </p:nvSpPr>
        <p:spPr>
          <a:xfrm>
            <a:off x="8322433" y="3244645"/>
            <a:ext cx="3048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像素点 </a:t>
            </a:r>
            <a:r>
              <a:rPr lang="en-US" altLang="zh-CN" dirty="0">
                <a:solidFill>
                  <a:schemeClr val="bg1"/>
                </a:solidFill>
              </a:rPr>
              <a:t>(x, y)     </a:t>
            </a:r>
            <a:r>
              <a:rPr lang="zh-CN" altLang="en-US" dirty="0">
                <a:solidFill>
                  <a:schemeClr val="bg1"/>
                </a:solidFill>
              </a:rPr>
              <a:t>向量 </a:t>
            </a:r>
            <a:r>
              <a:rPr lang="en-US" altLang="zh-CN" dirty="0">
                <a:solidFill>
                  <a:schemeClr val="bg1"/>
                </a:solidFill>
              </a:rPr>
              <a:t>(dx, dy)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   (1, 1)                  (1, 0)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   (1, 2)                  (0, 1)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   (1, 3)                  (-1, 1)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   (1, 4)                  (1, -1)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   (2, 1)                  (1, 1)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   (2, 2)                  (-1, 0)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   (2, 3)                  (0, -1)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   (2, 4)                  (-1, -1)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9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42966" y="140479"/>
            <a:ext cx="2193293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Methodology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C63BFC1-81D9-452A-B7CA-91B030C231FC}"/>
              </a:ext>
            </a:extLst>
          </p:cNvPr>
          <p:cNvSpPr/>
          <p:nvPr/>
        </p:nvSpPr>
        <p:spPr>
          <a:xfrm>
            <a:off x="1047627" y="1260588"/>
            <a:ext cx="1445083" cy="3938942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F7F1B6AD-28C1-4B9F-9019-26C52C431233}"/>
              </a:ext>
            </a:extLst>
          </p:cNvPr>
          <p:cNvSpPr/>
          <p:nvPr/>
        </p:nvSpPr>
        <p:spPr>
          <a:xfrm>
            <a:off x="1194735" y="1483391"/>
            <a:ext cx="1168846" cy="711652"/>
          </a:xfrm>
          <a:prstGeom prst="roundRect">
            <a:avLst/>
          </a:prstGeom>
          <a:solidFill>
            <a:srgbClr val="D0CECE"/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标签数据增强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B5AD8B75-FC76-49FA-9C54-688F7BA0E334}"/>
              </a:ext>
            </a:extLst>
          </p:cNvPr>
          <p:cNvSpPr/>
          <p:nvPr/>
        </p:nvSpPr>
        <p:spPr>
          <a:xfrm>
            <a:off x="1194735" y="2417847"/>
            <a:ext cx="1168846" cy="711652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GMM</a:t>
            </a:r>
          </a:p>
          <a:p>
            <a:pPr algn="ctr"/>
            <a:r>
              <a:rPr lang="zh-CN" altLang="en-US" dirty="0"/>
              <a:t>采样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8367BDA5-138D-4735-8729-1C61F28531BF}"/>
              </a:ext>
            </a:extLst>
          </p:cNvPr>
          <p:cNvSpPr/>
          <p:nvPr/>
        </p:nvSpPr>
        <p:spPr>
          <a:xfrm>
            <a:off x="1185745" y="3352303"/>
            <a:ext cx="1168846" cy="709937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偏置场与</a:t>
            </a:r>
            <a:endParaRPr lang="en-US" altLang="zh-CN" dirty="0"/>
          </a:p>
          <a:p>
            <a:pPr algn="ctr"/>
            <a:r>
              <a:rPr lang="zh-CN" altLang="en-US" dirty="0"/>
              <a:t>强度增强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89CB7071-23BE-4A85-B76E-40AB045881B4}"/>
              </a:ext>
            </a:extLst>
          </p:cNvPr>
          <p:cNvSpPr/>
          <p:nvPr/>
        </p:nvSpPr>
        <p:spPr>
          <a:xfrm>
            <a:off x="1185745" y="4285044"/>
            <a:ext cx="1168846" cy="70972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分辨率</a:t>
            </a:r>
            <a:endParaRPr lang="en-US" altLang="zh-CN" dirty="0"/>
          </a:p>
          <a:p>
            <a:pPr algn="ctr"/>
            <a:r>
              <a:rPr lang="zh-CN" altLang="en-US" dirty="0"/>
              <a:t>变化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6B26F0D9-7049-427A-B4DE-CDF9011A807A}"/>
              </a:ext>
            </a:extLst>
          </p:cNvPr>
          <p:cNvSpPr/>
          <p:nvPr/>
        </p:nvSpPr>
        <p:spPr>
          <a:xfrm>
            <a:off x="4906152" y="1252507"/>
            <a:ext cx="1734934" cy="788486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生成每个</a:t>
            </a:r>
            <a:endParaRPr lang="en-US" altLang="zh-CN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体素的强度值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62C2D1CC-1AF3-462D-BA0B-DDB2781E2681}"/>
              </a:ext>
            </a:extLst>
          </p:cNvPr>
          <p:cNvSpPr/>
          <p:nvPr/>
        </p:nvSpPr>
        <p:spPr>
          <a:xfrm>
            <a:off x="4906152" y="3626721"/>
            <a:ext cx="1734934" cy="788486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对比度</a:t>
            </a:r>
            <a:endParaRPr lang="en-US" altLang="zh-CN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鲁棒性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3F326600-4E83-475C-B5FF-892C2349A560}"/>
              </a:ext>
            </a:extLst>
          </p:cNvPr>
          <p:cNvSpPr/>
          <p:nvPr/>
        </p:nvSpPr>
        <p:spPr>
          <a:xfrm>
            <a:off x="3357811" y="2278445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zh-CN" sz="3200" i="1" dirty="0">
                <a:cs typeface="+mn-ea"/>
                <a:sym typeface="+mn-lt"/>
              </a:rPr>
              <a:t>μ</a:t>
            </a:r>
            <a:r>
              <a:rPr lang="zh-CN" altLang="en-US" sz="3200" i="1" dirty="0">
                <a:cs typeface="+mn-ea"/>
                <a:sym typeface="+mn-lt"/>
              </a:rPr>
              <a:t> </a:t>
            </a:r>
            <a:r>
              <a:rPr lang="el-GR" altLang="zh-CN" sz="3200" i="1" dirty="0">
                <a:cs typeface="+mn-ea"/>
                <a:sym typeface="+mn-lt"/>
              </a:rPr>
              <a:t>σ</a:t>
            </a:r>
            <a:endParaRPr lang="zh-CN" altLang="en-US" sz="3200" i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51168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42966" y="140479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Methodology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19A7714E-2DE2-47E9-AD9A-72BB2D1F4B2C}"/>
              </a:ext>
            </a:extLst>
          </p:cNvPr>
          <p:cNvSpPr/>
          <p:nvPr/>
        </p:nvSpPr>
        <p:spPr>
          <a:xfrm>
            <a:off x="1047627" y="1260588"/>
            <a:ext cx="1445083" cy="3938942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46322432-E2D3-4182-B731-B66574AE9CE7}"/>
              </a:ext>
            </a:extLst>
          </p:cNvPr>
          <p:cNvSpPr/>
          <p:nvPr/>
        </p:nvSpPr>
        <p:spPr>
          <a:xfrm>
            <a:off x="1194735" y="1483391"/>
            <a:ext cx="1168846" cy="711652"/>
          </a:xfrm>
          <a:prstGeom prst="roundRect">
            <a:avLst/>
          </a:prstGeom>
          <a:solidFill>
            <a:srgbClr val="D0CECE"/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标签数据增强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E27A75F1-CFD4-4FDA-A02F-A77F6CFACC14}"/>
              </a:ext>
            </a:extLst>
          </p:cNvPr>
          <p:cNvSpPr/>
          <p:nvPr/>
        </p:nvSpPr>
        <p:spPr>
          <a:xfrm>
            <a:off x="1194735" y="2417847"/>
            <a:ext cx="1168846" cy="711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GMM</a:t>
            </a:r>
          </a:p>
          <a:p>
            <a:pPr algn="ctr"/>
            <a:r>
              <a:rPr lang="zh-CN" altLang="en-US" dirty="0"/>
              <a:t>采样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3A4F9B77-C965-4EDD-9975-277252A90047}"/>
              </a:ext>
            </a:extLst>
          </p:cNvPr>
          <p:cNvSpPr/>
          <p:nvPr/>
        </p:nvSpPr>
        <p:spPr>
          <a:xfrm>
            <a:off x="1185745" y="3352303"/>
            <a:ext cx="1168846" cy="709937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偏差场与</a:t>
            </a:r>
            <a:endParaRPr lang="en-US" altLang="zh-CN" dirty="0"/>
          </a:p>
          <a:p>
            <a:pPr algn="ctr"/>
            <a:r>
              <a:rPr lang="zh-CN" altLang="en-US" dirty="0"/>
              <a:t>强度增强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573688AA-59AE-42D5-A5B7-0C5635080983}"/>
              </a:ext>
            </a:extLst>
          </p:cNvPr>
          <p:cNvSpPr/>
          <p:nvPr/>
        </p:nvSpPr>
        <p:spPr>
          <a:xfrm>
            <a:off x="1185745" y="4285044"/>
            <a:ext cx="1168846" cy="70972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分辨率</a:t>
            </a:r>
            <a:endParaRPr lang="en-US" altLang="zh-CN" dirty="0"/>
          </a:p>
          <a:p>
            <a:pPr algn="ctr"/>
            <a:r>
              <a:rPr lang="zh-CN" altLang="en-US" dirty="0"/>
              <a:t>变化</a:t>
            </a: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67B493D4-C415-45E0-9931-A39A162A5244}"/>
              </a:ext>
            </a:extLst>
          </p:cNvPr>
          <p:cNvSpPr/>
          <p:nvPr/>
        </p:nvSpPr>
        <p:spPr>
          <a:xfrm>
            <a:off x="3157424" y="1498604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偏差场</a:t>
            </a: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10246441-2A92-41E2-A1E2-D698C70B6FBA}"/>
              </a:ext>
            </a:extLst>
          </p:cNvPr>
          <p:cNvSpPr/>
          <p:nvPr/>
        </p:nvSpPr>
        <p:spPr>
          <a:xfrm>
            <a:off x="3157424" y="3880683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强度增强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C296286D-1894-4CAD-BB20-8B0175FFE921}"/>
              </a:ext>
            </a:extLst>
          </p:cNvPr>
          <p:cNvSpPr/>
          <p:nvPr/>
        </p:nvSpPr>
        <p:spPr>
          <a:xfrm>
            <a:off x="4930319" y="1772382"/>
            <a:ext cx="1021224" cy="584245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固有强度偏差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92047B5B-1989-4CAE-95A2-3F9CE1A0A624}"/>
              </a:ext>
            </a:extLst>
          </p:cNvPr>
          <p:cNvSpPr/>
          <p:nvPr/>
        </p:nvSpPr>
        <p:spPr>
          <a:xfrm>
            <a:off x="4930319" y="4183885"/>
            <a:ext cx="1021224" cy="558856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强度分布差异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30674711-F8B7-415D-B5DA-0C0338BE8596}"/>
              </a:ext>
            </a:extLst>
          </p:cNvPr>
          <p:cNvSpPr/>
          <p:nvPr/>
        </p:nvSpPr>
        <p:spPr>
          <a:xfrm>
            <a:off x="6633878" y="1424932"/>
            <a:ext cx="2223247" cy="1125154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FAFCB6C-48BF-4462-8A13-D32932714979}"/>
              </a:ext>
            </a:extLst>
          </p:cNvPr>
          <p:cNvSpPr txBox="1"/>
          <p:nvPr/>
        </p:nvSpPr>
        <p:spPr>
          <a:xfrm>
            <a:off x="6633877" y="1387344"/>
            <a:ext cx="222324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 </a:t>
            </a:r>
            <a:r>
              <a:rPr lang="en-US" altLang="zh-CN" dirty="0">
                <a:solidFill>
                  <a:schemeClr val="bg1"/>
                </a:solidFill>
              </a:rPr>
              <a:t>0.02, 0.05, 0.01, 0.03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0.04, 0.01, 0.06, 0.02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0.03, 0.04, 0.02, 0.05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0.01, 0.03, 0.04, 0.02</a:t>
            </a: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485ADBF6-EC42-4C7B-B813-E78D05057D2D}"/>
              </a:ext>
            </a:extLst>
          </p:cNvPr>
          <p:cNvSpPr/>
          <p:nvPr/>
        </p:nvSpPr>
        <p:spPr>
          <a:xfrm>
            <a:off x="9438020" y="1777775"/>
            <a:ext cx="717446" cy="584245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指数</a:t>
            </a:r>
            <a:endParaRPr lang="en-US" altLang="zh-CN" dirty="0">
              <a:solidFill>
                <a:schemeClr val="bg1"/>
              </a:solidFill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</a:rPr>
              <a:t>变换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EF1D491-C7BE-4D92-8463-62BA23FB8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3605" y="1428967"/>
            <a:ext cx="958685" cy="1151464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36CFAF02-3D03-468B-89CD-B90EF2D8B2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6914" y="3880683"/>
            <a:ext cx="958685" cy="1151464"/>
          </a:xfrm>
          <a:prstGeom prst="rect">
            <a:avLst/>
          </a:prstGeom>
        </p:spPr>
      </p:pic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541337CC-CDF0-4611-AA3E-CA8B1FE1E764}"/>
              </a:ext>
            </a:extLst>
          </p:cNvPr>
          <p:cNvSpPr/>
          <p:nvPr/>
        </p:nvSpPr>
        <p:spPr>
          <a:xfrm>
            <a:off x="8340970" y="4135440"/>
            <a:ext cx="1021224" cy="584245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像素</a:t>
            </a:r>
            <a:endParaRPr lang="en-US" altLang="zh-CN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放缩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AF7F33DB-D20E-40EA-9E7C-B7F7ED61EA0B}"/>
              </a:ext>
            </a:extLst>
          </p:cNvPr>
          <p:cNvSpPr/>
          <p:nvPr/>
        </p:nvSpPr>
        <p:spPr>
          <a:xfrm>
            <a:off x="9985031" y="4100175"/>
            <a:ext cx="1021224" cy="584245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伽马</a:t>
            </a:r>
            <a:endParaRPr lang="en-US" altLang="zh-CN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变换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983B5FDA-9F04-4563-9F2B-C0FF410614CC}"/>
              </a:ext>
            </a:extLst>
          </p:cNvPr>
          <p:cNvSpPr/>
          <p:nvPr/>
        </p:nvSpPr>
        <p:spPr>
          <a:xfrm>
            <a:off x="11435066" y="4268702"/>
            <a:ext cx="351874" cy="224118"/>
          </a:xfrm>
          <a:prstGeom prst="rightArrow">
            <a:avLst/>
          </a:prstGeom>
          <a:solidFill>
            <a:srgbClr val="92D2C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CB4D806E-F09A-46FE-88B9-FA71D3C83C0B}"/>
              </a:ext>
            </a:extLst>
          </p:cNvPr>
          <p:cNvSpPr txBox="1"/>
          <p:nvPr/>
        </p:nvSpPr>
        <p:spPr>
          <a:xfrm>
            <a:off x="7170345" y="1036806"/>
            <a:ext cx="1150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高斯分布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1016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42966" y="140479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Methodology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C4E702DC-C8CA-45CC-B692-287BD370E6D3}"/>
              </a:ext>
            </a:extLst>
          </p:cNvPr>
          <p:cNvSpPr/>
          <p:nvPr/>
        </p:nvSpPr>
        <p:spPr>
          <a:xfrm>
            <a:off x="1047627" y="1260588"/>
            <a:ext cx="1445083" cy="3938942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25DF962F-DD26-4D0B-992F-66E4221F1D8F}"/>
              </a:ext>
            </a:extLst>
          </p:cNvPr>
          <p:cNvSpPr/>
          <p:nvPr/>
        </p:nvSpPr>
        <p:spPr>
          <a:xfrm>
            <a:off x="1194735" y="1483391"/>
            <a:ext cx="1168846" cy="711652"/>
          </a:xfrm>
          <a:prstGeom prst="roundRect">
            <a:avLst/>
          </a:prstGeom>
          <a:solidFill>
            <a:srgbClr val="D0CECE"/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标签数据增强</a:t>
            </a: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B77F66FE-E4AE-46C0-BED6-F7FF1E725D39}"/>
              </a:ext>
            </a:extLst>
          </p:cNvPr>
          <p:cNvSpPr/>
          <p:nvPr/>
        </p:nvSpPr>
        <p:spPr>
          <a:xfrm>
            <a:off x="1194735" y="2417847"/>
            <a:ext cx="1168846" cy="71165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GMM</a:t>
            </a:r>
          </a:p>
          <a:p>
            <a:pPr algn="ctr"/>
            <a:r>
              <a:rPr lang="zh-CN" altLang="en-US" dirty="0"/>
              <a:t>采样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10E42B3D-D428-4E94-8395-F1EA6F0C0CCA}"/>
              </a:ext>
            </a:extLst>
          </p:cNvPr>
          <p:cNvSpPr/>
          <p:nvPr/>
        </p:nvSpPr>
        <p:spPr>
          <a:xfrm>
            <a:off x="1185745" y="3352303"/>
            <a:ext cx="1168846" cy="709937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rgbClr val="D0CE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偏置场与</a:t>
            </a:r>
            <a:endParaRPr lang="en-US" altLang="zh-CN" dirty="0"/>
          </a:p>
          <a:p>
            <a:pPr algn="ctr"/>
            <a:r>
              <a:rPr lang="zh-CN" altLang="en-US" dirty="0"/>
              <a:t>强度增强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B547659B-7FD1-42F7-A8F7-DDE3A0000C82}"/>
              </a:ext>
            </a:extLst>
          </p:cNvPr>
          <p:cNvSpPr/>
          <p:nvPr/>
        </p:nvSpPr>
        <p:spPr>
          <a:xfrm>
            <a:off x="1185745" y="4285044"/>
            <a:ext cx="1168846" cy="709729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分辨率</a:t>
            </a:r>
            <a:endParaRPr lang="en-US" altLang="zh-CN" dirty="0"/>
          </a:p>
          <a:p>
            <a:pPr algn="ctr"/>
            <a:r>
              <a:rPr lang="zh-CN" altLang="en-US" dirty="0"/>
              <a:t>变化</a:t>
            </a: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D074F9B5-DD6C-4F2C-8002-546DC59A796B}"/>
              </a:ext>
            </a:extLst>
          </p:cNvPr>
          <p:cNvSpPr/>
          <p:nvPr/>
        </p:nvSpPr>
        <p:spPr>
          <a:xfrm>
            <a:off x="3157424" y="1498604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高斯核</a:t>
            </a: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077163D2-963B-40CC-8196-AAA72FA4CCC5}"/>
              </a:ext>
            </a:extLst>
          </p:cNvPr>
          <p:cNvSpPr/>
          <p:nvPr/>
        </p:nvSpPr>
        <p:spPr>
          <a:xfrm>
            <a:off x="3157424" y="3880683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下</a:t>
            </a:r>
            <a:endParaRPr lang="en-US" altLang="zh-CN" dirty="0">
              <a:cs typeface="+mn-ea"/>
              <a:sym typeface="+mn-lt"/>
            </a:endParaRPr>
          </a:p>
          <a:p>
            <a:pPr algn="ctr"/>
            <a:r>
              <a:rPr lang="zh-CN" altLang="en-US" dirty="0">
                <a:cs typeface="+mn-ea"/>
                <a:sym typeface="+mn-lt"/>
              </a:rPr>
              <a:t>采样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A18623B7-53A5-49BF-B0FF-9258E997385F}"/>
              </a:ext>
            </a:extLst>
          </p:cNvPr>
          <p:cNvSpPr/>
          <p:nvPr/>
        </p:nvSpPr>
        <p:spPr>
          <a:xfrm>
            <a:off x="5379576" y="1772382"/>
            <a:ext cx="1021224" cy="584245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模拟</a:t>
            </a:r>
            <a:endParaRPr lang="en-US" altLang="zh-CN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层厚度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DA5F7BEA-B8A1-4A8D-B635-1DD42C4E98DF}"/>
              </a:ext>
            </a:extLst>
          </p:cNvPr>
          <p:cNvSpPr/>
          <p:nvPr/>
        </p:nvSpPr>
        <p:spPr>
          <a:xfrm>
            <a:off x="5379576" y="4171191"/>
            <a:ext cx="1021224" cy="584245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模拟</a:t>
            </a:r>
            <a:endParaRPr lang="en-US" altLang="zh-CN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层间距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EA884617-9CF9-44FA-A4D7-B5E0D425FDCB}"/>
              </a:ext>
            </a:extLst>
          </p:cNvPr>
          <p:cNvSpPr/>
          <p:nvPr/>
        </p:nvSpPr>
        <p:spPr>
          <a:xfrm>
            <a:off x="7467331" y="2937936"/>
            <a:ext cx="1021224" cy="584245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调整</a:t>
            </a:r>
            <a:endParaRPr lang="en-US" altLang="zh-CN" dirty="0">
              <a:solidFill>
                <a:schemeClr val="bg1"/>
              </a:solidFill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</a:rPr>
              <a:t>分辨率</a:t>
            </a:r>
          </a:p>
        </p:txBody>
      </p:sp>
    </p:spTree>
    <p:extLst>
      <p:ext uri="{BB962C8B-B14F-4D97-AF65-F5344CB8AC3E}">
        <p14:creationId xmlns:p14="http://schemas.microsoft.com/office/powerpoint/2010/main" val="1369034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63A21472-9FE0-4067-ADEE-4B8BC1D28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2336399"/>
            <a:ext cx="1070650" cy="1285944"/>
          </a:xfrm>
          <a:prstGeom prst="rect">
            <a:avLst/>
          </a:prstGeom>
        </p:spPr>
      </p:pic>
      <p:sp>
        <p:nvSpPr>
          <p:cNvPr id="8" name="矩形: 圆角 7">
            <a:extLst>
              <a:ext uri="{FF2B5EF4-FFF2-40B4-BE49-F238E27FC236}">
                <a16:creationId xmlns:a16="http://schemas.microsoft.com/office/drawing/2014/main" id="{E502ECC8-1A7D-4D5F-BF82-5037F73AB881}"/>
              </a:ext>
            </a:extLst>
          </p:cNvPr>
          <p:cNvSpPr/>
          <p:nvPr/>
        </p:nvSpPr>
        <p:spPr>
          <a:xfrm>
            <a:off x="2625415" y="2461857"/>
            <a:ext cx="5353173" cy="1120585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6ACCD50-7826-48B8-AF7D-F21C4A5AF391}"/>
              </a:ext>
            </a:extLst>
          </p:cNvPr>
          <p:cNvSpPr/>
          <p:nvPr/>
        </p:nvSpPr>
        <p:spPr>
          <a:xfrm>
            <a:off x="4522071" y="1341959"/>
            <a:ext cx="1559859" cy="564757"/>
          </a:xfrm>
          <a:prstGeom prst="roundRect">
            <a:avLst/>
          </a:prstGeom>
          <a:solidFill>
            <a:srgbClr val="02C693"/>
          </a:solidFill>
          <a:ln>
            <a:solidFill>
              <a:srgbClr val="02C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参数随机化</a:t>
            </a: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400988EE-6F6A-42CA-BCE9-F03336F2D184}"/>
              </a:ext>
            </a:extLst>
          </p:cNvPr>
          <p:cNvSpPr/>
          <p:nvPr/>
        </p:nvSpPr>
        <p:spPr>
          <a:xfrm>
            <a:off x="2772523" y="2684661"/>
            <a:ext cx="1168846" cy="711652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标签数据增强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CB3758B4-9B55-496E-B3B1-222C512D3BED}"/>
              </a:ext>
            </a:extLst>
          </p:cNvPr>
          <p:cNvSpPr/>
          <p:nvPr/>
        </p:nvSpPr>
        <p:spPr>
          <a:xfrm>
            <a:off x="4070498" y="2684661"/>
            <a:ext cx="1168846" cy="711652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GMM</a:t>
            </a:r>
          </a:p>
          <a:p>
            <a:pPr algn="ctr"/>
            <a:r>
              <a:rPr lang="zh-CN" altLang="en-US" dirty="0"/>
              <a:t>采样</a:t>
            </a:r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0776EE3A-32F8-42F1-A77B-5D39F03B63A6}"/>
              </a:ext>
            </a:extLst>
          </p:cNvPr>
          <p:cNvSpPr/>
          <p:nvPr/>
        </p:nvSpPr>
        <p:spPr>
          <a:xfrm>
            <a:off x="5365557" y="2696701"/>
            <a:ext cx="1168846" cy="709937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偏差场与</a:t>
            </a:r>
            <a:endParaRPr lang="en-US" altLang="zh-CN" dirty="0"/>
          </a:p>
          <a:p>
            <a:pPr algn="ctr"/>
            <a:r>
              <a:rPr lang="zh-CN" altLang="en-US" dirty="0"/>
              <a:t>强度增强</a:t>
            </a:r>
          </a:p>
        </p:txBody>
      </p: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EF884611-EF12-4181-93E3-2C62D816FA1E}"/>
              </a:ext>
            </a:extLst>
          </p:cNvPr>
          <p:cNvSpPr/>
          <p:nvPr/>
        </p:nvSpPr>
        <p:spPr>
          <a:xfrm>
            <a:off x="6660616" y="2686584"/>
            <a:ext cx="1168846" cy="709729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分辨率</a:t>
            </a:r>
            <a:endParaRPr lang="en-US" altLang="zh-CN" dirty="0"/>
          </a:p>
          <a:p>
            <a:pPr algn="ctr"/>
            <a:r>
              <a:rPr lang="zh-CN" altLang="en-US" dirty="0"/>
              <a:t>变化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98FB09B-ED1D-4070-8F9D-93F7648872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4057" y="1298819"/>
            <a:ext cx="1009524" cy="1314286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FBEFFD2D-FF49-4D63-80A7-AF25BB2FD4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84057" y="3456921"/>
            <a:ext cx="1038095" cy="1304762"/>
          </a:xfrm>
          <a:prstGeom prst="rect">
            <a:avLst/>
          </a:prstGeom>
        </p:spPr>
      </p:pic>
      <p:grpSp>
        <p:nvGrpSpPr>
          <p:cNvPr id="71" name="组合 70">
            <a:extLst>
              <a:ext uri="{FF2B5EF4-FFF2-40B4-BE49-F238E27FC236}">
                <a16:creationId xmlns:a16="http://schemas.microsoft.com/office/drawing/2014/main" id="{7A3E8A9A-09F9-46E8-AE88-45F7658844B2}"/>
              </a:ext>
            </a:extLst>
          </p:cNvPr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C92F8E87-7B4C-4FEC-B5C1-55D05468B874}"/>
                </a:ext>
              </a:extLst>
            </p:cNvPr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04579D6B-83BC-43C5-87F6-EF804B70A54A}"/>
                </a:ext>
              </a:extLst>
            </p:cNvPr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432F5684-8798-4AE0-B246-6EBD70378F3B}"/>
                </a:ext>
              </a:extLst>
            </p:cNvPr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75" name="标题占位符 1">
            <a:extLst>
              <a:ext uri="{FF2B5EF4-FFF2-40B4-BE49-F238E27FC236}">
                <a16:creationId xmlns:a16="http://schemas.microsoft.com/office/drawing/2014/main" id="{130821D0-D783-4716-ADB7-04FBC81879C6}"/>
              </a:ext>
            </a:extLst>
          </p:cNvPr>
          <p:cNvSpPr txBox="1"/>
          <p:nvPr/>
        </p:nvSpPr>
        <p:spPr>
          <a:xfrm>
            <a:off x="1042966" y="140479"/>
            <a:ext cx="2193293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Methodology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79F5EABF-DBD3-47AA-813B-783DB2F13791}"/>
              </a:ext>
            </a:extLst>
          </p:cNvPr>
          <p:cNvCxnSpPr>
            <a:stCxn id="9" idx="2"/>
            <a:endCxn id="8" idx="0"/>
          </p:cNvCxnSpPr>
          <p:nvPr/>
        </p:nvCxnSpPr>
        <p:spPr>
          <a:xfrm>
            <a:off x="5302001" y="1906716"/>
            <a:ext cx="1" cy="555141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6235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01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Title and Authors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8A8F4F6-6984-4633-8B4D-20936A1FD307}"/>
              </a:ext>
            </a:extLst>
          </p:cNvPr>
          <p:cNvSpPr txBox="1"/>
          <p:nvPr/>
        </p:nvSpPr>
        <p:spPr>
          <a:xfrm>
            <a:off x="533400" y="1362200"/>
            <a:ext cx="111252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3765">
              <a:defRPr/>
            </a:pPr>
            <a:r>
              <a:rPr lang="en-US" altLang="zh-CN" sz="4000" b="1" dirty="0">
                <a:solidFill>
                  <a:srgbClr val="FF99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SynthSeg: </a:t>
            </a:r>
            <a:r>
              <a:rPr lang="en-US" altLang="zh-CN" sz="4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Segmentation</a:t>
            </a:r>
            <a:r>
              <a:rPr lang="en-US" altLang="zh-CN" sz="4000" b="1" dirty="0">
                <a:solidFill>
                  <a:srgbClr val="FF99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of </a:t>
            </a:r>
            <a:r>
              <a:rPr lang="en-US" altLang="zh-CN" sz="4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brain MRI </a:t>
            </a:r>
            <a:r>
              <a:rPr lang="en-US" altLang="zh-CN" sz="4000" b="1" dirty="0">
                <a:solidFill>
                  <a:srgbClr val="FF99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scans of any contrast and resolution without retraining</a:t>
            </a:r>
            <a:endParaRPr lang="en-US" altLang="zh-CN" sz="40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3766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6B00B69E-AD15-4F63-AE6C-9D1AF3090ACF}"/>
              </a:ext>
            </a:extLst>
          </p:cNvPr>
          <p:cNvSpPr/>
          <p:nvPr/>
        </p:nvSpPr>
        <p:spPr>
          <a:xfrm>
            <a:off x="2805827" y="1028019"/>
            <a:ext cx="1895747" cy="537512"/>
          </a:xfrm>
          <a:prstGeom prst="roundRect">
            <a:avLst/>
          </a:prstGeom>
          <a:solidFill>
            <a:srgbClr val="A597CD"/>
          </a:solidFill>
          <a:ln>
            <a:solidFill>
              <a:srgbClr val="C0E5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生成模型</a:t>
            </a:r>
            <a:endParaRPr lang="en-US" altLang="zh-CN" dirty="0"/>
          </a:p>
        </p:txBody>
      </p:sp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63A21472-9FE0-4067-ADEE-4B8BC1D28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6153" y="3636246"/>
            <a:ext cx="599511" cy="720065"/>
          </a:xfrm>
          <a:prstGeom prst="rect">
            <a:avLst/>
          </a:prstGeom>
        </p:spPr>
      </p:pic>
      <p:sp>
        <p:nvSpPr>
          <p:cNvPr id="8" name="矩形: 圆角 7">
            <a:extLst>
              <a:ext uri="{FF2B5EF4-FFF2-40B4-BE49-F238E27FC236}">
                <a16:creationId xmlns:a16="http://schemas.microsoft.com/office/drawing/2014/main" id="{E502ECC8-1A7D-4D5F-BF82-5037F73AB881}"/>
              </a:ext>
            </a:extLst>
          </p:cNvPr>
          <p:cNvSpPr/>
          <p:nvPr/>
        </p:nvSpPr>
        <p:spPr>
          <a:xfrm>
            <a:off x="2260812" y="3433466"/>
            <a:ext cx="2896844" cy="1120585"/>
          </a:xfrm>
          <a:prstGeom prst="roundRect">
            <a:avLst/>
          </a:prstGeom>
          <a:solidFill>
            <a:srgbClr val="92D2C6"/>
          </a:solidFill>
          <a:ln>
            <a:solidFill>
              <a:srgbClr val="C0E5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6ACCD50-7826-48B8-AF7D-F21C4A5AF391}"/>
              </a:ext>
            </a:extLst>
          </p:cNvPr>
          <p:cNvSpPr/>
          <p:nvPr/>
        </p:nvSpPr>
        <p:spPr>
          <a:xfrm>
            <a:off x="3204472" y="2824317"/>
            <a:ext cx="1009524" cy="299572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参数随机化</a:t>
            </a: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400988EE-6F6A-42CA-BCE9-F03336F2D184}"/>
              </a:ext>
            </a:extLst>
          </p:cNvPr>
          <p:cNvSpPr/>
          <p:nvPr/>
        </p:nvSpPr>
        <p:spPr>
          <a:xfrm>
            <a:off x="2407919" y="3656270"/>
            <a:ext cx="549965" cy="711652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标签数据增强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CB3758B4-9B55-496E-B3B1-222C512D3BED}"/>
              </a:ext>
            </a:extLst>
          </p:cNvPr>
          <p:cNvSpPr/>
          <p:nvPr/>
        </p:nvSpPr>
        <p:spPr>
          <a:xfrm>
            <a:off x="3080810" y="3656270"/>
            <a:ext cx="549965" cy="711652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GMM</a:t>
            </a:r>
          </a:p>
          <a:p>
            <a:pPr algn="ctr"/>
            <a:r>
              <a:rPr lang="zh-CN" altLang="en-US" sz="1000" dirty="0"/>
              <a:t>采样</a:t>
            </a:r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0776EE3A-32F8-42F1-A77B-5D39F03B63A6}"/>
              </a:ext>
            </a:extLst>
          </p:cNvPr>
          <p:cNvSpPr/>
          <p:nvPr/>
        </p:nvSpPr>
        <p:spPr>
          <a:xfrm>
            <a:off x="3753701" y="3656270"/>
            <a:ext cx="549965" cy="709937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偏差场与</a:t>
            </a:r>
            <a:endParaRPr lang="en-US" altLang="zh-CN" sz="1000" dirty="0"/>
          </a:p>
          <a:p>
            <a:pPr algn="ctr"/>
            <a:r>
              <a:rPr lang="zh-CN" altLang="en-US" sz="1000" dirty="0"/>
              <a:t>强度增强</a:t>
            </a:r>
          </a:p>
        </p:txBody>
      </p: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EF884611-EF12-4181-93E3-2C62D816FA1E}"/>
              </a:ext>
            </a:extLst>
          </p:cNvPr>
          <p:cNvSpPr/>
          <p:nvPr/>
        </p:nvSpPr>
        <p:spPr>
          <a:xfrm>
            <a:off x="4455678" y="3656270"/>
            <a:ext cx="549965" cy="709729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分辨率</a:t>
            </a:r>
            <a:endParaRPr lang="en-US" altLang="zh-CN" sz="1000" dirty="0"/>
          </a:p>
          <a:p>
            <a:pPr algn="ctr"/>
            <a:r>
              <a:rPr lang="zh-CN" altLang="en-US" sz="1000" dirty="0"/>
              <a:t>变化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98FB09B-ED1D-4070-8F9D-93F7648872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2497" y="2687016"/>
            <a:ext cx="565283" cy="73593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FBEFFD2D-FF49-4D63-80A7-AF25BB2FD4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6498" y="4639213"/>
            <a:ext cx="581282" cy="730602"/>
          </a:xfrm>
          <a:prstGeom prst="rect">
            <a:avLst/>
          </a:prstGeom>
        </p:spPr>
      </p:pic>
      <p:grpSp>
        <p:nvGrpSpPr>
          <p:cNvPr id="71" name="组合 70">
            <a:extLst>
              <a:ext uri="{FF2B5EF4-FFF2-40B4-BE49-F238E27FC236}">
                <a16:creationId xmlns:a16="http://schemas.microsoft.com/office/drawing/2014/main" id="{7A3E8A9A-09F9-46E8-AE88-45F7658844B2}"/>
              </a:ext>
            </a:extLst>
          </p:cNvPr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C92F8E87-7B4C-4FEC-B5C1-55D05468B874}"/>
                </a:ext>
              </a:extLst>
            </p:cNvPr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04579D6B-83BC-43C5-87F6-EF804B70A54A}"/>
                </a:ext>
              </a:extLst>
            </p:cNvPr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432F5684-8798-4AE0-B246-6EBD70378F3B}"/>
                </a:ext>
              </a:extLst>
            </p:cNvPr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75" name="标题占位符 1">
            <a:extLst>
              <a:ext uri="{FF2B5EF4-FFF2-40B4-BE49-F238E27FC236}">
                <a16:creationId xmlns:a16="http://schemas.microsoft.com/office/drawing/2014/main" id="{130821D0-D783-4716-ADB7-04FBC81879C6}"/>
              </a:ext>
            </a:extLst>
          </p:cNvPr>
          <p:cNvSpPr txBox="1"/>
          <p:nvPr/>
        </p:nvSpPr>
        <p:spPr>
          <a:xfrm>
            <a:off x="1042966" y="140479"/>
            <a:ext cx="2193293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Methodology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8E2B9FE7-9BA4-475A-8F47-4880EF898094}"/>
              </a:ext>
            </a:extLst>
          </p:cNvPr>
          <p:cNvSpPr/>
          <p:nvPr/>
        </p:nvSpPr>
        <p:spPr>
          <a:xfrm>
            <a:off x="6493705" y="1028796"/>
            <a:ext cx="1895747" cy="537512"/>
          </a:xfrm>
          <a:prstGeom prst="roundRect">
            <a:avLst/>
          </a:prstGeom>
          <a:solidFill>
            <a:srgbClr val="A597CD"/>
          </a:solidFill>
          <a:ln>
            <a:solidFill>
              <a:srgbClr val="C0E5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分割模型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201881-C080-4367-9BDC-13DF6D4C125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0698"/>
          <a:stretch/>
        </p:blipFill>
        <p:spPr>
          <a:xfrm>
            <a:off x="6493705" y="2196758"/>
            <a:ext cx="1807397" cy="1295477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E1B25F9F-D45E-46E8-8E03-2A94930A66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0357" y="2689682"/>
            <a:ext cx="581282" cy="730602"/>
          </a:xfrm>
          <a:prstGeom prst="rect">
            <a:avLst/>
          </a:prstGeom>
        </p:spPr>
      </p:pic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7C86D010-3B2B-4B9B-9709-4CC88D75217E}"/>
              </a:ext>
            </a:extLst>
          </p:cNvPr>
          <p:cNvSpPr/>
          <p:nvPr/>
        </p:nvSpPr>
        <p:spPr>
          <a:xfrm>
            <a:off x="6674556" y="3875119"/>
            <a:ext cx="1447619" cy="299572"/>
          </a:xfrm>
          <a:prstGeom prst="roundRect">
            <a:avLst/>
          </a:prstGeom>
          <a:solidFill>
            <a:srgbClr val="02C693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Backpropagation</a:t>
            </a:r>
            <a:endParaRPr lang="zh-CN" altLang="en-US" sz="1400" dirty="0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DDC09AC5-EDB3-4588-8AA2-D7124C466111}"/>
              </a:ext>
            </a:extLst>
          </p:cNvPr>
          <p:cNvCxnSpPr>
            <a:cxnSpLocks/>
            <a:stCxn id="19" idx="3"/>
            <a:endCxn id="14" idx="1"/>
          </p:cNvCxnSpPr>
          <p:nvPr/>
        </p:nvCxnSpPr>
        <p:spPr>
          <a:xfrm>
            <a:off x="6027780" y="5004514"/>
            <a:ext cx="1066756" cy="11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连接符: 肘形 9">
            <a:extLst>
              <a:ext uri="{FF2B5EF4-FFF2-40B4-BE49-F238E27FC236}">
                <a16:creationId xmlns:a16="http://schemas.microsoft.com/office/drawing/2014/main" id="{25AA4D8C-1C9C-4B4A-BBAB-3C96590DC686}"/>
              </a:ext>
            </a:extLst>
          </p:cNvPr>
          <p:cNvCxnSpPr>
            <a:cxnSpLocks/>
            <a:stCxn id="31" idx="2"/>
          </p:cNvCxnSpPr>
          <p:nvPr/>
        </p:nvCxnSpPr>
        <p:spPr>
          <a:xfrm rot="5400000">
            <a:off x="7476315" y="3626433"/>
            <a:ext cx="1610833" cy="1198535"/>
          </a:xfrm>
          <a:prstGeom prst="bentConnector3">
            <a:avLst>
              <a:gd name="adj1" fmla="val 9953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4252CDD5-3CFC-46F1-A0F9-1A5054D308B7}"/>
              </a:ext>
            </a:extLst>
          </p:cNvPr>
          <p:cNvSpPr txBox="1"/>
          <p:nvPr/>
        </p:nvSpPr>
        <p:spPr>
          <a:xfrm>
            <a:off x="7094536" y="4831368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Loss</a:t>
            </a:r>
            <a:endParaRPr lang="zh-CN" altLang="en-US" dirty="0">
              <a:solidFill>
                <a:srgbClr val="0070C0"/>
              </a:solidFill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97AC797D-41E1-4E61-A309-BFCB53E53083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6027780" y="3054984"/>
            <a:ext cx="3436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837035C5-BC5B-4933-B886-1A922831E1C4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7404878" y="4354120"/>
            <a:ext cx="0" cy="4772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61D1E802-5CD4-4061-A388-C6F17C1AF304}"/>
              </a:ext>
            </a:extLst>
          </p:cNvPr>
          <p:cNvCxnSpPr>
            <a:cxnSpLocks/>
          </p:cNvCxnSpPr>
          <p:nvPr/>
        </p:nvCxnSpPr>
        <p:spPr>
          <a:xfrm flipV="1">
            <a:off x="7404878" y="3471830"/>
            <a:ext cx="0" cy="3288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F233A6D0-4CBB-48B3-B68F-CF756B2B9D24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8301102" y="3050952"/>
            <a:ext cx="289255" cy="40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094F72DC-0487-413B-BD3B-2D8365953BFF}"/>
              </a:ext>
            </a:extLst>
          </p:cNvPr>
          <p:cNvCxnSpPr>
            <a:cxnSpLocks/>
            <a:stCxn id="9" idx="2"/>
            <a:endCxn id="8" idx="0"/>
          </p:cNvCxnSpPr>
          <p:nvPr/>
        </p:nvCxnSpPr>
        <p:spPr>
          <a:xfrm>
            <a:off x="3709234" y="3123889"/>
            <a:ext cx="0" cy="30957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4877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7A3E8A9A-09F9-46E8-AE88-45F7658844B2}"/>
              </a:ext>
            </a:extLst>
          </p:cNvPr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C92F8E87-7B4C-4FEC-B5C1-55D05468B874}"/>
                </a:ext>
              </a:extLst>
            </p:cNvPr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04579D6B-83BC-43C5-87F6-EF804B70A54A}"/>
                </a:ext>
              </a:extLst>
            </p:cNvPr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432F5684-8798-4AE0-B246-6EBD70378F3B}"/>
                </a:ext>
              </a:extLst>
            </p:cNvPr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75" name="标题占位符 1">
            <a:extLst>
              <a:ext uri="{FF2B5EF4-FFF2-40B4-BE49-F238E27FC236}">
                <a16:creationId xmlns:a16="http://schemas.microsoft.com/office/drawing/2014/main" id="{130821D0-D783-4716-ADB7-04FBC81879C6}"/>
              </a:ext>
            </a:extLst>
          </p:cNvPr>
          <p:cNvSpPr txBox="1"/>
          <p:nvPr/>
        </p:nvSpPr>
        <p:spPr>
          <a:xfrm>
            <a:off x="1042966" y="140479"/>
            <a:ext cx="2193293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Methodology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DEAA99C-CC91-41C7-A933-0E33A9C2B1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590"/>
          <a:stretch/>
        </p:blipFill>
        <p:spPr>
          <a:xfrm>
            <a:off x="2139612" y="2101334"/>
            <a:ext cx="7409040" cy="3619758"/>
          </a:xfrm>
          <a:prstGeom prst="rect">
            <a:avLst/>
          </a:prstGeom>
        </p:spPr>
      </p:pic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48AEBF89-8529-48B0-B220-95068F35721C}"/>
              </a:ext>
            </a:extLst>
          </p:cNvPr>
          <p:cNvSpPr/>
          <p:nvPr/>
        </p:nvSpPr>
        <p:spPr>
          <a:xfrm>
            <a:off x="2805827" y="1028019"/>
            <a:ext cx="1895747" cy="537512"/>
          </a:xfrm>
          <a:prstGeom prst="roundRect">
            <a:avLst/>
          </a:prstGeom>
          <a:solidFill>
            <a:srgbClr val="A597CD"/>
          </a:solidFill>
          <a:ln>
            <a:solidFill>
              <a:srgbClr val="C0E5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生成模型</a:t>
            </a:r>
            <a:endParaRPr lang="en-US" altLang="zh-CN" dirty="0"/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771826E3-9B89-4BF7-8700-6FAD37A41132}"/>
              </a:ext>
            </a:extLst>
          </p:cNvPr>
          <p:cNvSpPr/>
          <p:nvPr/>
        </p:nvSpPr>
        <p:spPr>
          <a:xfrm>
            <a:off x="6493705" y="1028796"/>
            <a:ext cx="1895747" cy="537512"/>
          </a:xfrm>
          <a:prstGeom prst="roundRect">
            <a:avLst/>
          </a:prstGeom>
          <a:solidFill>
            <a:srgbClr val="A597CD"/>
          </a:solidFill>
          <a:ln>
            <a:solidFill>
              <a:srgbClr val="C0E5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分割模型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14536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37746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Experiments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9CF9BD8-613B-43DC-BD44-38671B441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1629" y="905926"/>
            <a:ext cx="6036041" cy="530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235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37746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Experiments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FCF1FC5-7364-469A-BB79-849D4D001B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660400" y="876584"/>
            <a:ext cx="10858500" cy="374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527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37746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Experiments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2E1FE2-F76D-4F15-A078-0BC36FF0F8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08" y="955310"/>
            <a:ext cx="5778092" cy="381108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2E9C799-F97B-41B5-801E-10E830E30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2038" y="955310"/>
            <a:ext cx="5026862" cy="507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727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37746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Experiments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D91672A-171F-4A8B-90F0-0D732F3977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8370" y="822838"/>
            <a:ext cx="9642560" cy="568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850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37746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Experiments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85BF29E-77B4-41C0-BE46-300F44F9E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8238" y="848454"/>
            <a:ext cx="7154478" cy="531246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467F198-107C-40A7-A8F0-F80672F1FF1A}"/>
              </a:ext>
            </a:extLst>
          </p:cNvPr>
          <p:cNvSpPr txBox="1"/>
          <p:nvPr/>
        </p:nvSpPr>
        <p:spPr>
          <a:xfrm>
            <a:off x="965200" y="94196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进一步验证：</a:t>
            </a:r>
          </a:p>
        </p:txBody>
      </p:sp>
    </p:spTree>
    <p:extLst>
      <p:ext uri="{BB962C8B-B14F-4D97-AF65-F5344CB8AC3E}">
        <p14:creationId xmlns:p14="http://schemas.microsoft.com/office/powerpoint/2010/main" val="434303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37746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Experiments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7B0314D-1182-4DED-A22B-6AC4A2008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338" y="848453"/>
            <a:ext cx="10901562" cy="444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084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37746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Experiments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C83AF6B-E9AF-4C52-8FBB-7EDCCB1E8813}"/>
              </a:ext>
            </a:extLst>
          </p:cNvPr>
          <p:cNvSpPr txBox="1"/>
          <p:nvPr/>
        </p:nvSpPr>
        <p:spPr>
          <a:xfrm>
            <a:off x="965200" y="94196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消融实验：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CF4ECEF-7D8F-49A5-9D8C-2C2A9A0F4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7905" y="1100428"/>
            <a:ext cx="7476190" cy="4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12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37746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Experiments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462FD22-67CA-40EA-BBF1-BFEB42383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5524" y="832619"/>
            <a:ext cx="6180952" cy="4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827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01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Title and Authors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0EC7805-76AC-4E4D-B848-A0E19C778A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321"/>
          <a:stretch/>
        </p:blipFill>
        <p:spPr>
          <a:xfrm>
            <a:off x="1911398" y="844384"/>
            <a:ext cx="8356503" cy="551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862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37746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Experiments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8B985B-DDC4-4D12-B923-8990C29655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809" y="876584"/>
            <a:ext cx="6152381" cy="32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580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标题占位符 1">
            <a:extLst>
              <a:ext uri="{FF2B5EF4-FFF2-40B4-BE49-F238E27FC236}">
                <a16:creationId xmlns:a16="http://schemas.microsoft.com/office/drawing/2014/main" id="{D7B251A9-C9D0-42AC-893C-DDF796B5D1D9}"/>
              </a:ext>
            </a:extLst>
          </p:cNvPr>
          <p:cNvSpPr txBox="1"/>
          <p:nvPr/>
        </p:nvSpPr>
        <p:spPr>
          <a:xfrm>
            <a:off x="1056438" y="137746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Experiments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4DFAC60-1B35-4605-ABB5-B3E2650FB5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452" y="893099"/>
            <a:ext cx="6452396" cy="533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777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1600" i="1" dirty="0">
                  <a:solidFill>
                    <a:prstClr val="white"/>
                  </a:solidFill>
                  <a:latin typeface="+mn-ea"/>
                  <a:cs typeface="+mn-ea"/>
                  <a:sym typeface="+mn-lt"/>
                </a:rPr>
                <a:t>06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标题占位符 1">
            <a:extLst>
              <a:ext uri="{FF2B5EF4-FFF2-40B4-BE49-F238E27FC236}">
                <a16:creationId xmlns:a16="http://schemas.microsoft.com/office/drawing/2014/main" id="{8F8291CA-6484-4B77-87DC-56D5C8367F09}"/>
              </a:ext>
            </a:extLst>
          </p:cNvPr>
          <p:cNvSpPr txBox="1"/>
          <p:nvPr/>
        </p:nvSpPr>
        <p:spPr>
          <a:xfrm>
            <a:off x="1056438" y="137746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Conclusion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66C2C7C-B2CC-4EB0-8804-24EA8DD38619}"/>
              </a:ext>
            </a:extLst>
          </p:cNvPr>
          <p:cNvSpPr/>
          <p:nvPr/>
        </p:nvSpPr>
        <p:spPr>
          <a:xfrm>
            <a:off x="2076621" y="2180451"/>
            <a:ext cx="1620958" cy="1656413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cs typeface="+mn-ea"/>
                <a:sym typeface="+mn-lt"/>
              </a:rPr>
              <a:t>SynthSeg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19FA34BB-4DED-4281-830F-2D9DA617AA81}"/>
              </a:ext>
            </a:extLst>
          </p:cNvPr>
          <p:cNvSpPr/>
          <p:nvPr/>
        </p:nvSpPr>
        <p:spPr>
          <a:xfrm>
            <a:off x="5151390" y="1721621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任何对比度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7A38CF03-AAB5-4A45-88D1-48BFB21058E5}"/>
              </a:ext>
            </a:extLst>
          </p:cNvPr>
          <p:cNvSpPr/>
          <p:nvPr/>
        </p:nvSpPr>
        <p:spPr>
          <a:xfrm>
            <a:off x="5151390" y="3234208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任何分辨率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569836BA-AE4A-4ECB-98F3-D5EAE7CA972B}"/>
              </a:ext>
            </a:extLst>
          </p:cNvPr>
          <p:cNvSpPr/>
          <p:nvPr/>
        </p:nvSpPr>
        <p:spPr>
          <a:xfrm>
            <a:off x="3724152" y="2379303"/>
            <a:ext cx="1193867" cy="125482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0" i="0" dirty="0">
                <a:solidFill>
                  <a:srgbClr val="1F2328"/>
                </a:solidFill>
                <a:effectLst/>
                <a:latin typeface="-apple-system"/>
              </a:rPr>
              <a:t>Bayes&amp;</a:t>
            </a:r>
          </a:p>
          <a:p>
            <a:pPr algn="ctr"/>
            <a:r>
              <a:rPr lang="en-US" altLang="zh-CN" sz="2000" dirty="0">
                <a:solidFill>
                  <a:srgbClr val="1F2328"/>
                </a:solidFill>
                <a:latin typeface="-apple-system"/>
                <a:cs typeface="+mn-ea"/>
                <a:sym typeface="+mn-lt"/>
              </a:rPr>
              <a:t>DR</a:t>
            </a:r>
            <a:endParaRPr lang="zh-CN" altLang="en-US" sz="20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851EBFC0-C60D-40AD-A8C0-5BDEAB754D16}"/>
              </a:ext>
            </a:extLst>
          </p:cNvPr>
          <p:cNvSpPr/>
          <p:nvPr/>
        </p:nvSpPr>
        <p:spPr>
          <a:xfrm>
            <a:off x="7609992" y="2087180"/>
            <a:ext cx="2114920" cy="584245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chemeClr val="bg1"/>
                </a:solidFill>
                <a:effectLst/>
                <a:latin typeface="-apple-system"/>
              </a:rPr>
              <a:t>实验效果良好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6D53AD7-B0BF-470A-A5B5-540D52F125D5}"/>
              </a:ext>
            </a:extLst>
          </p:cNvPr>
          <p:cNvSpPr/>
          <p:nvPr/>
        </p:nvSpPr>
        <p:spPr>
          <a:xfrm>
            <a:off x="7609991" y="3465041"/>
            <a:ext cx="2114921" cy="584245"/>
          </a:xfrm>
          <a:prstGeom prst="roundRect">
            <a:avLst/>
          </a:prstGeom>
          <a:solidFill>
            <a:srgbClr val="92D2C6"/>
          </a:solidFill>
          <a:ln>
            <a:solidFill>
              <a:srgbClr val="92D2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Alzheimer’s disease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5DF05A70-AE10-47EB-BA33-BA364F9682D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703807" y="3006717"/>
            <a:ext cx="906184" cy="750447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6844696-E73D-4FEA-BFD0-B533D9D5129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703807" y="2379303"/>
            <a:ext cx="906185" cy="627414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170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28271" y="1951493"/>
            <a:ext cx="12220271" cy="1838567"/>
          </a:xfrm>
          <a:prstGeom prst="rect">
            <a:avLst/>
          </a:prstGeom>
          <a:solidFill>
            <a:srgbClr val="1C62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>
              <a:defRPr/>
            </a:pPr>
            <a:endParaRPr lang="zh-CN" altLang="en-US" sz="180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644784" y="2252225"/>
            <a:ext cx="37931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3765">
              <a:defRPr/>
            </a:pPr>
            <a:r>
              <a:rPr lang="zh-CN" altLang="en-US" sz="5400" b="1" dirty="0">
                <a:solidFill>
                  <a:prstClr val="white"/>
                </a:solidFill>
                <a:cs typeface="+mn-ea"/>
                <a:sym typeface="+mn-lt"/>
              </a:rPr>
              <a:t>感 谢 聆 听</a:t>
            </a:r>
          </a:p>
        </p:txBody>
      </p:sp>
      <p:sp>
        <p:nvSpPr>
          <p:cNvPr id="12" name="椭圆 11"/>
          <p:cNvSpPr/>
          <p:nvPr/>
        </p:nvSpPr>
        <p:spPr>
          <a:xfrm>
            <a:off x="1524353" y="1558640"/>
            <a:ext cx="2624273" cy="262427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>
              <a:defRPr/>
            </a:pPr>
            <a:endParaRPr lang="zh-CN" altLang="en-US" sz="1800">
              <a:solidFill>
                <a:prstClr val="white"/>
              </a:solidFill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181" y="1418982"/>
            <a:ext cx="3140616" cy="290358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51" y="212782"/>
            <a:ext cx="1966449" cy="575997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6444598" y="3263845"/>
            <a:ext cx="6498497" cy="276956"/>
          </a:xfrm>
          <a:prstGeom prst="rect">
            <a:avLst/>
          </a:prstGeom>
        </p:spPr>
        <p:txBody>
          <a:bodyPr wrap="square" lIns="91397" tIns="45699" rIns="91397" bIns="45699">
            <a:spAutoFit/>
          </a:bodyPr>
          <a:lstStyle/>
          <a:p>
            <a:pPr defTabSz="913765">
              <a:defRPr/>
            </a:pPr>
            <a:r>
              <a:rPr lang="en-US" altLang="zh-CN" sz="1200" b="1" dirty="0">
                <a:solidFill>
                  <a:prstClr val="white"/>
                </a:solidFill>
                <a:cs typeface="+mn-ea"/>
                <a:sym typeface="+mn-lt"/>
              </a:rPr>
              <a:t>THANKS FOR ALL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000"/>
    </mc:Choice>
    <mc:Fallback>
      <p:transition advClick="0" advTm="1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02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标题占位符 1">
            <a:extLst>
              <a:ext uri="{FF2B5EF4-FFF2-40B4-BE49-F238E27FC236}">
                <a16:creationId xmlns:a16="http://schemas.microsoft.com/office/drawing/2014/main" id="{35CE67DA-8DF0-4A90-BBA9-237E6B31F313}"/>
              </a:ext>
            </a:extLst>
          </p:cNvPr>
          <p:cNvSpPr txBox="1"/>
          <p:nvPr/>
        </p:nvSpPr>
        <p:spPr>
          <a:xfrm>
            <a:off x="1042966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Introduction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DCDA8B8-250D-46C6-B749-AF32767FE9E0}"/>
              </a:ext>
            </a:extLst>
          </p:cNvPr>
          <p:cNvSpPr txBox="1"/>
          <p:nvPr/>
        </p:nvSpPr>
        <p:spPr>
          <a:xfrm>
            <a:off x="965199" y="967075"/>
            <a:ext cx="1055370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脑扫描图像分割的重要性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：</a:t>
            </a:r>
          </a:p>
          <a:p>
            <a:pPr algn="l"/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脑扫描图像分割是神经科学和临床神经学中的关键技术，它</a:t>
            </a:r>
            <a:r>
              <a:rPr lang="zh-CN" altLang="en-US" dirty="0">
                <a:solidFill>
                  <a:srgbClr val="060607"/>
                </a:solidFill>
                <a:latin typeface="-apple-system"/>
              </a:rPr>
              <a:t>能量化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脑结构的大小、形状和组织特性。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  <a:p>
            <a:pPr algn="l"/>
            <a:endParaRPr lang="zh-CN" altLang="en-US" b="0" i="0" dirty="0">
              <a:solidFill>
                <a:srgbClr val="060607"/>
              </a:solidFill>
              <a:effectLst/>
              <a:latin typeface="-apple-system"/>
            </a:endParaRPr>
          </a:p>
          <a:p>
            <a:pPr algn="l"/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手动分割的局限性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：</a:t>
            </a:r>
          </a:p>
          <a:p>
            <a:pPr algn="l"/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手动分割，虽然准确度高，但过程繁琐、耗时且易受个体差异影响。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b="0" i="0" dirty="0">
              <a:solidFill>
                <a:srgbClr val="060607"/>
              </a:solidFill>
              <a:effectLst/>
              <a:latin typeface="-apple-system"/>
            </a:endParaRPr>
          </a:p>
          <a:p>
            <a:pPr algn="l"/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这限制了其在大规模数据集分析中的应用，尤其是在需要快速处理大量扫描图像的临床环境中。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b="0" i="0" dirty="0">
              <a:solidFill>
                <a:srgbClr val="060607"/>
              </a:solidFill>
              <a:effectLst/>
              <a:latin typeface="-apple-system"/>
            </a:endParaRPr>
          </a:p>
          <a:p>
            <a:pPr algn="l"/>
            <a:r>
              <a:rPr lang="zh-CN" altLang="en-US" b="1" i="0" dirty="0">
                <a:solidFill>
                  <a:srgbClr val="060607"/>
                </a:solidFill>
                <a:effectLst/>
                <a:latin typeface="-apple-system"/>
              </a:rPr>
              <a:t>自动化分割方法的需求</a:t>
            </a:r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：</a:t>
            </a:r>
          </a:p>
          <a:p>
            <a:pPr algn="l"/>
            <a:r>
              <a:rPr lang="zh-CN" altLang="en-US" b="0" i="0" dirty="0">
                <a:solidFill>
                  <a:srgbClr val="060607"/>
                </a:solidFill>
                <a:effectLst/>
                <a:latin typeface="-apple-system"/>
              </a:rPr>
              <a:t>为提高分割过程的效率和可重复性，研究者们开发了自动化分割方法，特别是基于机器学习和深度学习的算法。</a:t>
            </a:r>
            <a:endParaRPr lang="en-US" altLang="zh-CN" b="0" i="0" dirty="0">
              <a:solidFill>
                <a:srgbClr val="060607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b="0" i="0" dirty="0">
              <a:solidFill>
                <a:srgbClr val="060607"/>
              </a:solidFill>
              <a:effectLst/>
              <a:latin typeface="-apple-system"/>
            </a:endParaRPr>
          </a:p>
          <a:p>
            <a:pPr algn="l"/>
            <a:r>
              <a:rPr lang="zh-CN" altLang="en-US" b="0" i="0" dirty="0">
                <a:solidFill>
                  <a:srgbClr val="00B050"/>
                </a:solidFill>
                <a:effectLst/>
                <a:latin typeface="-apple-system"/>
              </a:rPr>
              <a:t>这些方法能够快速处理大量数据，减少人为误差。</a:t>
            </a:r>
            <a:endParaRPr lang="en-US" altLang="zh-CN" b="0" i="0" dirty="0">
              <a:solidFill>
                <a:srgbClr val="00B050"/>
              </a:solidFill>
              <a:effectLst/>
              <a:latin typeface="-apple-system"/>
            </a:endParaRPr>
          </a:p>
          <a:p>
            <a:pPr algn="l"/>
            <a:endParaRPr lang="en-US" altLang="zh-CN" dirty="0">
              <a:solidFill>
                <a:srgbClr val="060607"/>
              </a:solidFill>
              <a:latin typeface="-apple-system"/>
            </a:endParaRPr>
          </a:p>
          <a:p>
            <a:pPr algn="l"/>
            <a:r>
              <a:rPr lang="zh-CN" altLang="en-US" b="1" dirty="0">
                <a:solidFill>
                  <a:srgbClr val="FF0000"/>
                </a:solidFill>
                <a:effectLst/>
                <a:latin typeface="-apple-system"/>
              </a:rPr>
              <a:t>但它们通常需要大量标注数据进行训练，并且在面对新的成像条件时可能需要重新训练。</a:t>
            </a:r>
          </a:p>
        </p:txBody>
      </p:sp>
    </p:spTree>
    <p:extLst>
      <p:ext uri="{BB962C8B-B14F-4D97-AF65-F5344CB8AC3E}">
        <p14:creationId xmlns:p14="http://schemas.microsoft.com/office/powerpoint/2010/main" val="170729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02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标题占位符 1">
            <a:extLst>
              <a:ext uri="{FF2B5EF4-FFF2-40B4-BE49-F238E27FC236}">
                <a16:creationId xmlns:a16="http://schemas.microsoft.com/office/drawing/2014/main" id="{35CE67DA-8DF0-4A90-BBA9-237E6B31F313}"/>
              </a:ext>
            </a:extLst>
          </p:cNvPr>
          <p:cNvSpPr txBox="1"/>
          <p:nvPr/>
        </p:nvSpPr>
        <p:spPr>
          <a:xfrm>
            <a:off x="1042966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Introduction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F7AC321-4C6A-4387-A86A-EFC10306A9D3}"/>
              </a:ext>
            </a:extLst>
          </p:cNvPr>
          <p:cNvSpPr/>
          <p:nvPr/>
        </p:nvSpPr>
        <p:spPr>
          <a:xfrm>
            <a:off x="2684127" y="4043855"/>
            <a:ext cx="1366429" cy="1371074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人工</a:t>
            </a:r>
            <a:endParaRPr lang="en-US" altLang="zh-CN" dirty="0">
              <a:cs typeface="+mn-ea"/>
              <a:sym typeface="+mn-lt"/>
            </a:endParaRPr>
          </a:p>
          <a:p>
            <a:pPr algn="ctr"/>
            <a:r>
              <a:rPr lang="zh-CN" altLang="en-US" dirty="0">
                <a:cs typeface="+mn-ea"/>
                <a:sym typeface="+mn-lt"/>
              </a:rPr>
              <a:t>分割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A7B4028-4BCA-4D4E-8122-9914E2FBBC10}"/>
              </a:ext>
            </a:extLst>
          </p:cNvPr>
          <p:cNvSpPr/>
          <p:nvPr/>
        </p:nvSpPr>
        <p:spPr>
          <a:xfrm>
            <a:off x="660400" y="2618144"/>
            <a:ext cx="1366429" cy="1371074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脑</a:t>
            </a:r>
            <a:r>
              <a:rPr lang="en-US" altLang="zh-CN" dirty="0">
                <a:cs typeface="+mn-ea"/>
                <a:sym typeface="+mn-lt"/>
              </a:rPr>
              <a:t>MRI</a:t>
            </a:r>
          </a:p>
          <a:p>
            <a:pPr algn="ctr"/>
            <a:r>
              <a:rPr lang="zh-CN" altLang="en-US" dirty="0">
                <a:cs typeface="+mn-ea"/>
                <a:sym typeface="+mn-lt"/>
              </a:rPr>
              <a:t>分割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C8924383-41A3-4F62-8956-D55CE561BA30}"/>
              </a:ext>
            </a:extLst>
          </p:cNvPr>
          <p:cNvSpPr/>
          <p:nvPr/>
        </p:nvSpPr>
        <p:spPr>
          <a:xfrm>
            <a:off x="2684127" y="1525138"/>
            <a:ext cx="1366429" cy="1371074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自动化方法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8B7C8C53-2E50-423E-85FC-7AEABF61B173}"/>
              </a:ext>
            </a:extLst>
          </p:cNvPr>
          <p:cNvSpPr/>
          <p:nvPr/>
        </p:nvSpPr>
        <p:spPr>
          <a:xfrm>
            <a:off x="4775809" y="2331697"/>
            <a:ext cx="1212615" cy="1210149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cs typeface="+mn-ea"/>
                <a:sym typeface="+mn-lt"/>
              </a:rPr>
              <a:t>SynthSeg</a:t>
            </a:r>
            <a:endParaRPr lang="zh-CN" altLang="en-US" sz="4000" b="1" dirty="0">
              <a:cs typeface="+mn-ea"/>
              <a:sym typeface="+mn-lt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7F29B01-41F1-48DE-9FD9-A7349A10BE6A}"/>
              </a:ext>
            </a:extLst>
          </p:cNvPr>
          <p:cNvSpPr/>
          <p:nvPr/>
        </p:nvSpPr>
        <p:spPr>
          <a:xfrm>
            <a:off x="4775809" y="905533"/>
            <a:ext cx="1212615" cy="1210147"/>
          </a:xfrm>
          <a:prstGeom prst="ellipse">
            <a:avLst/>
          </a:prstGeom>
          <a:solidFill>
            <a:srgbClr val="88D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一般方法</a:t>
            </a:r>
            <a:r>
              <a:rPr lang="en-US" altLang="zh-CN" dirty="0">
                <a:cs typeface="+mn-ea"/>
                <a:sym typeface="+mn-lt"/>
              </a:rPr>
              <a:t>(CNN)</a:t>
            </a:r>
            <a:endParaRPr lang="zh-CN" alt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37580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02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标题占位符 1">
            <a:extLst>
              <a:ext uri="{FF2B5EF4-FFF2-40B4-BE49-F238E27FC236}">
                <a16:creationId xmlns:a16="http://schemas.microsoft.com/office/drawing/2014/main" id="{35CE67DA-8DF0-4A90-BBA9-237E6B31F313}"/>
              </a:ext>
            </a:extLst>
          </p:cNvPr>
          <p:cNvSpPr txBox="1"/>
          <p:nvPr/>
        </p:nvSpPr>
        <p:spPr>
          <a:xfrm>
            <a:off x="1042966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Introduction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F7AC321-4C6A-4387-A86A-EFC10306A9D3}"/>
              </a:ext>
            </a:extLst>
          </p:cNvPr>
          <p:cNvSpPr/>
          <p:nvPr/>
        </p:nvSpPr>
        <p:spPr>
          <a:xfrm>
            <a:off x="1244181" y="4820078"/>
            <a:ext cx="889419" cy="923165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人工</a:t>
            </a:r>
            <a:endParaRPr lang="en-US" altLang="zh-CN" sz="1600" dirty="0">
              <a:cs typeface="+mn-ea"/>
              <a:sym typeface="+mn-lt"/>
            </a:endParaRPr>
          </a:p>
          <a:p>
            <a:pPr algn="ctr"/>
            <a:r>
              <a:rPr lang="zh-CN" altLang="en-US" sz="1600" dirty="0">
                <a:cs typeface="+mn-ea"/>
                <a:sym typeface="+mn-lt"/>
              </a:rPr>
              <a:t>分割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A7B4028-4BCA-4D4E-8122-9914E2FBBC10}"/>
              </a:ext>
            </a:extLst>
          </p:cNvPr>
          <p:cNvSpPr/>
          <p:nvPr/>
        </p:nvSpPr>
        <p:spPr>
          <a:xfrm>
            <a:off x="380659" y="3791172"/>
            <a:ext cx="967701" cy="984706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脑</a:t>
            </a:r>
            <a:r>
              <a:rPr lang="en-US" altLang="zh-CN" sz="1600" dirty="0">
                <a:cs typeface="+mn-ea"/>
                <a:sym typeface="+mn-lt"/>
              </a:rPr>
              <a:t>MRI</a:t>
            </a:r>
          </a:p>
          <a:p>
            <a:pPr algn="ctr"/>
            <a:r>
              <a:rPr lang="zh-CN" altLang="en-US" sz="1600" dirty="0">
                <a:cs typeface="+mn-ea"/>
                <a:sym typeface="+mn-lt"/>
              </a:rPr>
              <a:t>分割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C8924383-41A3-4F62-8956-D55CE561BA30}"/>
              </a:ext>
            </a:extLst>
          </p:cNvPr>
          <p:cNvSpPr/>
          <p:nvPr/>
        </p:nvSpPr>
        <p:spPr>
          <a:xfrm>
            <a:off x="1244181" y="2683840"/>
            <a:ext cx="889419" cy="923165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自动化方法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8B7C8C53-2E50-423E-85FC-7AEABF61B173}"/>
              </a:ext>
            </a:extLst>
          </p:cNvPr>
          <p:cNvSpPr/>
          <p:nvPr/>
        </p:nvSpPr>
        <p:spPr>
          <a:xfrm>
            <a:off x="2336914" y="3525382"/>
            <a:ext cx="1060710" cy="1064547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cs typeface="+mn-ea"/>
                <a:sym typeface="+mn-lt"/>
              </a:rPr>
              <a:t>SynthSeg</a:t>
            </a:r>
            <a:endParaRPr lang="zh-CN" altLang="en-US" sz="1600" b="1" dirty="0">
              <a:cs typeface="+mn-ea"/>
              <a:sym typeface="+mn-lt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7F29B01-41F1-48DE-9FD9-A7349A10BE6A}"/>
              </a:ext>
            </a:extLst>
          </p:cNvPr>
          <p:cNvSpPr/>
          <p:nvPr/>
        </p:nvSpPr>
        <p:spPr>
          <a:xfrm>
            <a:off x="2336914" y="1618940"/>
            <a:ext cx="1587211" cy="1593499"/>
          </a:xfrm>
          <a:prstGeom prst="ellipse">
            <a:avLst/>
          </a:prstGeom>
          <a:solidFill>
            <a:srgbClr val="88D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一般方法</a:t>
            </a:r>
            <a:endParaRPr lang="en-US" altLang="zh-CN" dirty="0">
              <a:cs typeface="+mn-ea"/>
              <a:sym typeface="+mn-lt"/>
            </a:endParaRPr>
          </a:p>
          <a:p>
            <a:pPr algn="ctr"/>
            <a:r>
              <a:rPr lang="en-US" altLang="zh-CN" dirty="0">
                <a:cs typeface="+mn-ea"/>
                <a:sym typeface="+mn-lt"/>
              </a:rPr>
              <a:t>(CNN)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6675669F-C465-42E5-A61D-2FA73414C814}"/>
              </a:ext>
            </a:extLst>
          </p:cNvPr>
          <p:cNvSpPr/>
          <p:nvPr/>
        </p:nvSpPr>
        <p:spPr>
          <a:xfrm>
            <a:off x="4234286" y="855149"/>
            <a:ext cx="1192307" cy="1196162"/>
          </a:xfrm>
          <a:prstGeom prst="ellipse">
            <a:avLst/>
          </a:prstGeom>
          <a:solidFill>
            <a:srgbClr val="88D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3D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7A1A03B6-1A85-41AF-9AD9-F2BBFDCC3DEF}"/>
              </a:ext>
            </a:extLst>
          </p:cNvPr>
          <p:cNvSpPr/>
          <p:nvPr/>
        </p:nvSpPr>
        <p:spPr>
          <a:xfrm>
            <a:off x="4234285" y="2683840"/>
            <a:ext cx="1192307" cy="1196162"/>
          </a:xfrm>
          <a:prstGeom prst="ellipse">
            <a:avLst/>
          </a:prstGeom>
          <a:solidFill>
            <a:srgbClr val="88D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2D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6478D3C-2816-471A-B306-77B9B15A3653}"/>
              </a:ext>
            </a:extLst>
          </p:cNvPr>
          <p:cNvSpPr txBox="1"/>
          <p:nvPr/>
        </p:nvSpPr>
        <p:spPr>
          <a:xfrm>
            <a:off x="6263253" y="129025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缺少应用场景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58802F3-375A-4E79-AD6D-98CECD5C429A}"/>
              </a:ext>
            </a:extLst>
          </p:cNvPr>
          <p:cNvSpPr txBox="1"/>
          <p:nvPr/>
        </p:nvSpPr>
        <p:spPr>
          <a:xfrm>
            <a:off x="6265469" y="2041219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成像协议的多样性，重新训练</a:t>
            </a:r>
            <a:endParaRPr lang="en-US" altLang="zh-CN" dirty="0"/>
          </a:p>
          <a:p>
            <a:r>
              <a:rPr lang="zh-CN" altLang="en-US" dirty="0">
                <a:effectLst/>
                <a:latin typeface="-apple-system"/>
              </a:rPr>
              <a:t>大量标注数据进行训练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CA18245-D89E-402B-B3FE-5BEF91711D0A}"/>
              </a:ext>
            </a:extLst>
          </p:cNvPr>
          <p:cNvSpPr txBox="1"/>
          <p:nvPr/>
        </p:nvSpPr>
        <p:spPr>
          <a:xfrm>
            <a:off x="6265469" y="3116958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部分体积效应（</a:t>
            </a:r>
            <a:r>
              <a:rPr lang="en-US" altLang="zh-CN" dirty="0"/>
              <a:t>PV</a:t>
            </a:r>
            <a:r>
              <a:rPr lang="zh-CN" altLang="en-US" dirty="0"/>
              <a:t>）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753B1E95-2082-4621-A7B2-C443B56A2CF0}"/>
              </a:ext>
            </a:extLst>
          </p:cNvPr>
          <p:cNvCxnSpPr>
            <a:cxnSpLocks/>
            <a:stCxn id="22" idx="6"/>
            <a:endCxn id="4" idx="1"/>
          </p:cNvCxnSpPr>
          <p:nvPr/>
        </p:nvCxnSpPr>
        <p:spPr>
          <a:xfrm>
            <a:off x="5426593" y="1453230"/>
            <a:ext cx="836660" cy="21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269C1A85-8623-45F2-A622-E668E6A51580}"/>
              </a:ext>
            </a:extLst>
          </p:cNvPr>
          <p:cNvCxnSpPr>
            <a:cxnSpLocks/>
            <a:stCxn id="23" idx="6"/>
            <a:endCxn id="25" idx="1"/>
          </p:cNvCxnSpPr>
          <p:nvPr/>
        </p:nvCxnSpPr>
        <p:spPr>
          <a:xfrm>
            <a:off x="5426592" y="3281921"/>
            <a:ext cx="838877" cy="19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27456B2D-C5C9-4508-8B25-BC8CC96825B7}"/>
              </a:ext>
            </a:extLst>
          </p:cNvPr>
          <p:cNvCxnSpPr>
            <a:cxnSpLocks/>
            <a:stCxn id="22" idx="6"/>
            <a:endCxn id="24" idx="1"/>
          </p:cNvCxnSpPr>
          <p:nvPr/>
        </p:nvCxnSpPr>
        <p:spPr>
          <a:xfrm>
            <a:off x="5426593" y="1453230"/>
            <a:ext cx="838876" cy="911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6345CDD7-2B14-4C1A-A28A-80813500D1A0}"/>
              </a:ext>
            </a:extLst>
          </p:cNvPr>
          <p:cNvCxnSpPr>
            <a:cxnSpLocks/>
            <a:stCxn id="23" idx="6"/>
            <a:endCxn id="24" idx="1"/>
          </p:cNvCxnSpPr>
          <p:nvPr/>
        </p:nvCxnSpPr>
        <p:spPr>
          <a:xfrm flipV="1">
            <a:off x="5426592" y="2364385"/>
            <a:ext cx="838877" cy="917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8466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02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标题占位符 1">
            <a:extLst>
              <a:ext uri="{FF2B5EF4-FFF2-40B4-BE49-F238E27FC236}">
                <a16:creationId xmlns:a16="http://schemas.microsoft.com/office/drawing/2014/main" id="{35CE67DA-8DF0-4A90-BBA9-237E6B31F313}"/>
              </a:ext>
            </a:extLst>
          </p:cNvPr>
          <p:cNvSpPr txBox="1"/>
          <p:nvPr/>
        </p:nvSpPr>
        <p:spPr>
          <a:xfrm>
            <a:off x="1042966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Introduction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F7AC321-4C6A-4387-A86A-EFC10306A9D3}"/>
              </a:ext>
            </a:extLst>
          </p:cNvPr>
          <p:cNvSpPr/>
          <p:nvPr/>
        </p:nvSpPr>
        <p:spPr>
          <a:xfrm>
            <a:off x="1403919" y="4562373"/>
            <a:ext cx="898278" cy="937099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人工</a:t>
            </a:r>
            <a:endParaRPr lang="en-US" altLang="zh-CN" sz="1600" dirty="0">
              <a:cs typeface="+mn-ea"/>
              <a:sym typeface="+mn-lt"/>
            </a:endParaRPr>
          </a:p>
          <a:p>
            <a:pPr algn="ctr"/>
            <a:r>
              <a:rPr lang="zh-CN" altLang="en-US" sz="1600" dirty="0">
                <a:cs typeface="+mn-ea"/>
                <a:sym typeface="+mn-lt"/>
              </a:rPr>
              <a:t>分割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A7B4028-4BCA-4D4E-8122-9914E2FBBC10}"/>
              </a:ext>
            </a:extLst>
          </p:cNvPr>
          <p:cNvSpPr/>
          <p:nvPr/>
        </p:nvSpPr>
        <p:spPr>
          <a:xfrm>
            <a:off x="334914" y="3243019"/>
            <a:ext cx="1012096" cy="1024702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脑</a:t>
            </a:r>
            <a:r>
              <a:rPr lang="en-US" altLang="zh-CN" sz="1600" dirty="0">
                <a:cs typeface="+mn-ea"/>
                <a:sym typeface="+mn-lt"/>
              </a:rPr>
              <a:t>MRI</a:t>
            </a:r>
          </a:p>
          <a:p>
            <a:pPr algn="ctr"/>
            <a:r>
              <a:rPr lang="zh-CN" altLang="en-US" sz="1600" dirty="0">
                <a:cs typeface="+mn-ea"/>
                <a:sym typeface="+mn-lt"/>
              </a:rPr>
              <a:t>分割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C8924383-41A3-4F62-8956-D55CE561BA30}"/>
              </a:ext>
            </a:extLst>
          </p:cNvPr>
          <p:cNvSpPr/>
          <p:nvPr/>
        </p:nvSpPr>
        <p:spPr>
          <a:xfrm>
            <a:off x="1403919" y="1955602"/>
            <a:ext cx="898278" cy="937099"/>
          </a:xfrm>
          <a:prstGeom prst="ellipse">
            <a:avLst/>
          </a:prstGeom>
          <a:solidFill>
            <a:srgbClr val="EC9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cs typeface="+mn-ea"/>
                <a:sym typeface="+mn-lt"/>
              </a:rPr>
              <a:t>自动化方法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8B7C8C53-2E50-423E-85FC-7AEABF61B173}"/>
              </a:ext>
            </a:extLst>
          </p:cNvPr>
          <p:cNvSpPr/>
          <p:nvPr/>
        </p:nvSpPr>
        <p:spPr>
          <a:xfrm>
            <a:off x="2302197" y="2720133"/>
            <a:ext cx="1620958" cy="1656413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cs typeface="+mn-ea"/>
                <a:sym typeface="+mn-lt"/>
              </a:rPr>
              <a:t>SynthSeg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7F29B01-41F1-48DE-9FD9-A7349A10BE6A}"/>
              </a:ext>
            </a:extLst>
          </p:cNvPr>
          <p:cNvSpPr/>
          <p:nvPr/>
        </p:nvSpPr>
        <p:spPr>
          <a:xfrm>
            <a:off x="2483552" y="1021280"/>
            <a:ext cx="1051615" cy="1075131"/>
          </a:xfrm>
          <a:prstGeom prst="ellipse">
            <a:avLst/>
          </a:prstGeom>
          <a:solidFill>
            <a:srgbClr val="88D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一般方法</a:t>
            </a:r>
            <a:endParaRPr lang="en-US" altLang="zh-CN" dirty="0">
              <a:cs typeface="+mn-ea"/>
              <a:sym typeface="+mn-lt"/>
            </a:endParaRPr>
          </a:p>
          <a:p>
            <a:pPr algn="ctr"/>
            <a:r>
              <a:rPr lang="en-US" altLang="zh-CN" dirty="0">
                <a:cs typeface="+mn-ea"/>
                <a:sym typeface="+mn-lt"/>
              </a:rPr>
              <a:t>(CNN)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6675669F-C465-42E5-A61D-2FA73414C814}"/>
              </a:ext>
            </a:extLst>
          </p:cNvPr>
          <p:cNvSpPr/>
          <p:nvPr/>
        </p:nvSpPr>
        <p:spPr>
          <a:xfrm>
            <a:off x="3651433" y="816104"/>
            <a:ext cx="659711" cy="677041"/>
          </a:xfrm>
          <a:prstGeom prst="ellipse">
            <a:avLst/>
          </a:prstGeom>
          <a:solidFill>
            <a:srgbClr val="88D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3D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7A1A03B6-1A85-41AF-9AD9-F2BBFDCC3DEF}"/>
              </a:ext>
            </a:extLst>
          </p:cNvPr>
          <p:cNvSpPr/>
          <p:nvPr/>
        </p:nvSpPr>
        <p:spPr>
          <a:xfrm>
            <a:off x="3651434" y="1597551"/>
            <a:ext cx="659711" cy="677041"/>
          </a:xfrm>
          <a:prstGeom prst="ellipse">
            <a:avLst/>
          </a:prstGeom>
          <a:solidFill>
            <a:srgbClr val="88D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cs typeface="+mn-ea"/>
                <a:sym typeface="+mn-lt"/>
              </a:rPr>
              <a:t>2D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88F59B2B-EEA5-4062-B35A-2541F83EDFF5}"/>
              </a:ext>
            </a:extLst>
          </p:cNvPr>
          <p:cNvSpPr/>
          <p:nvPr/>
        </p:nvSpPr>
        <p:spPr>
          <a:xfrm>
            <a:off x="5376966" y="2261303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任何对比度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14EF6040-BF4A-416A-B5AB-F0881E7AD129}"/>
              </a:ext>
            </a:extLst>
          </p:cNvPr>
          <p:cNvSpPr/>
          <p:nvPr/>
        </p:nvSpPr>
        <p:spPr>
          <a:xfrm>
            <a:off x="5376966" y="3773890"/>
            <a:ext cx="1101600" cy="1093104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任何分辨率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71A7A19-CB18-468D-9E9B-75624A8B9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1699" y="2114046"/>
            <a:ext cx="1247201" cy="132823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9B9416D-304B-455F-900E-BE86F78EFB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2331" y="2114046"/>
            <a:ext cx="1247201" cy="132823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BB4C3FB-DAAF-43C2-B7FF-31FDE88931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2964" y="2114046"/>
            <a:ext cx="1247201" cy="1328234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99C2B27D-6994-4CA5-ABD9-B9E475F743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38993" y="3703246"/>
            <a:ext cx="1261284" cy="1328232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0253B98A-3474-4BB5-B772-DCCA034200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02331" y="3704326"/>
            <a:ext cx="1247201" cy="1344439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1319FE1D-0830-402D-BC8F-C5E05622A0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74356" y="3704966"/>
            <a:ext cx="1244544" cy="1343157"/>
          </a:xfrm>
          <a:prstGeom prst="rect">
            <a:avLst/>
          </a:prstGeom>
        </p:spPr>
      </p:pic>
      <p:sp>
        <p:nvSpPr>
          <p:cNvPr id="44" name="椭圆 43">
            <a:extLst>
              <a:ext uri="{FF2B5EF4-FFF2-40B4-BE49-F238E27FC236}">
                <a16:creationId xmlns:a16="http://schemas.microsoft.com/office/drawing/2014/main" id="{A4B823B3-17A2-4F25-B15A-29D94BEEA758}"/>
              </a:ext>
            </a:extLst>
          </p:cNvPr>
          <p:cNvSpPr/>
          <p:nvPr/>
        </p:nvSpPr>
        <p:spPr>
          <a:xfrm>
            <a:off x="3923155" y="3054551"/>
            <a:ext cx="887220" cy="920411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  <a:cs typeface="+mn-ea"/>
                <a:sym typeface="+mn-lt"/>
              </a:rPr>
              <a:t>?</a:t>
            </a:r>
            <a:endParaRPr lang="zh-CN" altLang="en-US" sz="2000" b="1" dirty="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16233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03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标题占位符 1">
            <a:extLst>
              <a:ext uri="{FF2B5EF4-FFF2-40B4-BE49-F238E27FC236}">
                <a16:creationId xmlns:a16="http://schemas.microsoft.com/office/drawing/2014/main" id="{DA759CE5-CE93-4205-B15C-F6ABD2B33EF3}"/>
              </a:ext>
            </a:extLst>
          </p:cNvPr>
          <p:cNvSpPr txBox="1"/>
          <p:nvPr/>
        </p:nvSpPr>
        <p:spPr>
          <a:xfrm>
            <a:off x="1042966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Related Work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BF1B8640-DC87-407D-875C-8892107F77B1}"/>
              </a:ext>
            </a:extLst>
          </p:cNvPr>
          <p:cNvSpPr/>
          <p:nvPr/>
        </p:nvSpPr>
        <p:spPr>
          <a:xfrm>
            <a:off x="851338" y="3759396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cs typeface="+mn-ea"/>
                <a:sym typeface="+mn-lt"/>
              </a:rPr>
              <a:t>域自</a:t>
            </a:r>
            <a:endParaRPr lang="en-US" altLang="zh-CN" sz="2000" dirty="0">
              <a:cs typeface="+mn-ea"/>
              <a:sym typeface="+mn-lt"/>
            </a:endParaRPr>
          </a:p>
          <a:p>
            <a:pPr algn="ctr"/>
            <a:r>
              <a:rPr lang="zh-CN" altLang="en-US" sz="2000" dirty="0">
                <a:cs typeface="+mn-ea"/>
                <a:sym typeface="+mn-lt"/>
              </a:rPr>
              <a:t>适应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97315453-655F-4F3A-9518-47FE3D761C3C}"/>
              </a:ext>
            </a:extLst>
          </p:cNvPr>
          <p:cNvSpPr/>
          <p:nvPr/>
        </p:nvSpPr>
        <p:spPr>
          <a:xfrm>
            <a:off x="851338" y="1568235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贝叶斯分割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74669EB9-4738-4EF5-9789-3CB3C1D94595}"/>
              </a:ext>
            </a:extLst>
          </p:cNvPr>
          <p:cNvSpPr/>
          <p:nvPr/>
        </p:nvSpPr>
        <p:spPr>
          <a:xfrm>
            <a:off x="3683000" y="1568235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cs typeface="+mn-ea"/>
                <a:sym typeface="+mn-lt"/>
              </a:rPr>
              <a:t>监督</a:t>
            </a:r>
            <a:r>
              <a:rPr lang="en-US" altLang="zh-CN" sz="2000" dirty="0">
                <a:cs typeface="+mn-ea"/>
                <a:sym typeface="+mn-lt"/>
              </a:rPr>
              <a:t>CNN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E526E1F4-C2E8-4546-9A51-FF68D80BCDD1}"/>
              </a:ext>
            </a:extLst>
          </p:cNvPr>
          <p:cNvSpPr/>
          <p:nvPr/>
        </p:nvSpPr>
        <p:spPr>
          <a:xfrm>
            <a:off x="6514662" y="1568234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cs typeface="+mn-ea"/>
                <a:sym typeface="+mn-lt"/>
              </a:rPr>
              <a:t>数据</a:t>
            </a:r>
            <a:endParaRPr lang="en-US" altLang="zh-CN" sz="2000" dirty="0">
              <a:cs typeface="+mn-ea"/>
              <a:sym typeface="+mn-lt"/>
            </a:endParaRPr>
          </a:p>
          <a:p>
            <a:pPr algn="ctr"/>
            <a:r>
              <a:rPr lang="zh-CN" altLang="en-US" sz="2000" dirty="0">
                <a:cs typeface="+mn-ea"/>
                <a:sym typeface="+mn-lt"/>
              </a:rPr>
              <a:t>增强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AE7BABF0-594B-41AF-A7EB-0DB477FA37F9}"/>
              </a:ext>
            </a:extLst>
          </p:cNvPr>
          <p:cNvSpPr/>
          <p:nvPr/>
        </p:nvSpPr>
        <p:spPr>
          <a:xfrm>
            <a:off x="3683000" y="3759395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cs typeface="+mn-ea"/>
                <a:sym typeface="+mn-lt"/>
              </a:rPr>
              <a:t>合成训练数据</a:t>
            </a: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29D14253-1E37-4C47-836B-8B9173C8D8D8}"/>
              </a:ext>
            </a:extLst>
          </p:cNvPr>
          <p:cNvSpPr/>
          <p:nvPr/>
        </p:nvSpPr>
        <p:spPr>
          <a:xfrm>
            <a:off x="6514662" y="3759395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域</a:t>
            </a:r>
            <a:endParaRPr lang="en-US" altLang="zh-CN" sz="2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随机化</a:t>
            </a: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9C60C590-1183-422F-9DE3-6F0D28DBFE31}"/>
              </a:ext>
            </a:extLst>
          </p:cNvPr>
          <p:cNvSpPr/>
          <p:nvPr/>
        </p:nvSpPr>
        <p:spPr>
          <a:xfrm>
            <a:off x="9346324" y="3759395"/>
            <a:ext cx="1340170" cy="1335190"/>
          </a:xfrm>
          <a:prstGeom prst="ellipse">
            <a:avLst/>
          </a:prstGeom>
          <a:solidFill>
            <a:srgbClr val="92D2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cs typeface="+mn-ea"/>
                <a:sym typeface="+mn-lt"/>
              </a:rPr>
              <a:t>SynthSeg</a:t>
            </a:r>
            <a:endParaRPr lang="zh-CN" altLang="en-US" sz="24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1529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03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自强不息 厚德载物</a:t>
            </a: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zh-CN" altLang="en-US" sz="1000" spc="600" dirty="0">
                <a:solidFill>
                  <a:prstClr val="white"/>
                </a:solidFill>
                <a:cs typeface="+mn-ea"/>
                <a:sym typeface="+mn-lt"/>
              </a:rPr>
              <a:t>知行合一、经世致用</a:t>
            </a:r>
            <a:endParaRPr kumimoji="0" lang="zh-CN" altLang="en-US" sz="10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cs typeface="+mn-ea"/>
                <a:sym typeface="+mn-lt"/>
              </a:rPr>
              <a:t>Central South University</a:t>
            </a:r>
            <a:endParaRPr kumimoji="0" lang="zh-CN" altLang="en-US" sz="10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标题占位符 1">
            <a:extLst>
              <a:ext uri="{FF2B5EF4-FFF2-40B4-BE49-F238E27FC236}">
                <a16:creationId xmlns:a16="http://schemas.microsoft.com/office/drawing/2014/main" id="{DA759CE5-CE93-4205-B15C-F6ABD2B33EF3}"/>
              </a:ext>
            </a:extLst>
          </p:cNvPr>
          <p:cNvSpPr txBox="1"/>
          <p:nvPr/>
        </p:nvSpPr>
        <p:spPr>
          <a:xfrm>
            <a:off x="1042966" y="149511"/>
            <a:ext cx="5435600" cy="506497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sym typeface="+mn-ea"/>
              </a:rPr>
              <a:t>Related Work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97315453-655F-4F3A-9518-47FE3D761C3C}"/>
              </a:ext>
            </a:extLst>
          </p:cNvPr>
          <p:cNvSpPr/>
          <p:nvPr/>
        </p:nvSpPr>
        <p:spPr>
          <a:xfrm>
            <a:off x="10178730" y="931298"/>
            <a:ext cx="1340170" cy="1335189"/>
          </a:xfrm>
          <a:prstGeom prst="ellipse">
            <a:avLst/>
          </a:prstGeom>
          <a:solidFill>
            <a:srgbClr val="00B050">
              <a:alpha val="2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cs typeface="+mn-ea"/>
                <a:sym typeface="+mn-lt"/>
              </a:rPr>
              <a:t>贝叶斯分割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6E892B7-ECCF-497E-AE69-ACE1A71B77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05" r="17475"/>
          <a:stretch/>
        </p:blipFill>
        <p:spPr>
          <a:xfrm>
            <a:off x="3251271" y="992501"/>
            <a:ext cx="6122894" cy="16002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80FC84A-748F-4F1A-B73F-D0AD258C70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9403" y="1906987"/>
            <a:ext cx="904762" cy="68571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E384293-812E-4847-BEC5-A6C32F1FB6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4180" y="1102632"/>
            <a:ext cx="1752381" cy="210476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1A5E5F7-9089-470F-9CBC-7D75C3CD71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4180" y="3645807"/>
            <a:ext cx="1752381" cy="2085714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8826103C-5D23-4CB7-BA63-EE67C10214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05" r="17475"/>
          <a:stretch/>
        </p:blipFill>
        <p:spPr>
          <a:xfrm>
            <a:off x="3251271" y="3521320"/>
            <a:ext cx="6122894" cy="1600200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B4A087F7-4F84-40FB-A4AF-730C73FBB7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9403" y="4435806"/>
            <a:ext cx="904762" cy="685714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B8B13B3A-424C-48A7-B18F-0284CF45FE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12718" y="3491965"/>
            <a:ext cx="495369" cy="676369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17FA2653-5B1E-4100-9709-94BD76EAAAC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49791" y="3572272"/>
            <a:ext cx="416281" cy="596062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40D7D015-4084-415D-9F77-136C4515A9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46101" y="4435806"/>
            <a:ext cx="436553" cy="596062"/>
          </a:xfrm>
          <a:prstGeom prst="rect">
            <a:avLst/>
          </a:prstGeom>
        </p:spPr>
      </p:pic>
      <p:pic>
        <p:nvPicPr>
          <p:cNvPr id="58" name="图片 57">
            <a:extLst>
              <a:ext uri="{FF2B5EF4-FFF2-40B4-BE49-F238E27FC236}">
                <a16:creationId xmlns:a16="http://schemas.microsoft.com/office/drawing/2014/main" id="{8828B4ED-8466-431E-AFAA-73C1F9F4D2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05503" y="3556318"/>
            <a:ext cx="495369" cy="596062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FC7C3100-BDED-4CB7-8938-D708B2920E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02580" y="3755655"/>
            <a:ext cx="389959" cy="385689"/>
          </a:xfrm>
          <a:prstGeom prst="rect">
            <a:avLst/>
          </a:prstGeom>
        </p:spPr>
      </p:pic>
      <p:pic>
        <p:nvPicPr>
          <p:cNvPr id="60" name="图片 59">
            <a:extLst>
              <a:ext uri="{FF2B5EF4-FFF2-40B4-BE49-F238E27FC236}">
                <a16:creationId xmlns:a16="http://schemas.microsoft.com/office/drawing/2014/main" id="{9F116C24-0A7A-46A6-847C-90E7E8F53E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7617" y="3983235"/>
            <a:ext cx="495369" cy="676369"/>
          </a:xfrm>
          <a:prstGeom prst="rect">
            <a:avLst/>
          </a:prstGeom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FE0C7696-6609-4305-BB91-99CB7707E3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80868" y="4023388"/>
            <a:ext cx="495369" cy="596062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143FC9AC-251E-4474-B515-F16A73E018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64377" y="4691706"/>
            <a:ext cx="102485" cy="86957"/>
          </a:xfrm>
          <a:prstGeom prst="rect">
            <a:avLst/>
          </a:prstGeom>
        </p:spPr>
      </p:pic>
      <p:pic>
        <p:nvPicPr>
          <p:cNvPr id="66" name="图片 65">
            <a:extLst>
              <a:ext uri="{FF2B5EF4-FFF2-40B4-BE49-F238E27FC236}">
                <a16:creationId xmlns:a16="http://schemas.microsoft.com/office/drawing/2014/main" id="{F9414190-A9F9-4639-B5CF-E801E5E4D7A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09159" y="3861543"/>
            <a:ext cx="102485" cy="86957"/>
          </a:xfrm>
          <a:prstGeom prst="rect">
            <a:avLst/>
          </a:prstGeom>
        </p:spPr>
      </p:pic>
      <p:pic>
        <p:nvPicPr>
          <p:cNvPr id="67" name="图片 66">
            <a:extLst>
              <a:ext uri="{FF2B5EF4-FFF2-40B4-BE49-F238E27FC236}">
                <a16:creationId xmlns:a16="http://schemas.microsoft.com/office/drawing/2014/main" id="{6F694416-60FC-4086-8A2B-CDD7C01C933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69189" y="3740890"/>
            <a:ext cx="389959" cy="385689"/>
          </a:xfrm>
          <a:prstGeom prst="rect">
            <a:avLst/>
          </a:prstGeom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1202195A-2F30-4F5A-B60E-B008F7A83B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64058" y="4348849"/>
            <a:ext cx="102485" cy="86957"/>
          </a:xfrm>
          <a:prstGeom prst="rect">
            <a:avLst/>
          </a:prstGeom>
        </p:spPr>
      </p:pic>
      <p:pic>
        <p:nvPicPr>
          <p:cNvPr id="69" name="图片 68">
            <a:extLst>
              <a:ext uri="{FF2B5EF4-FFF2-40B4-BE49-F238E27FC236}">
                <a16:creationId xmlns:a16="http://schemas.microsoft.com/office/drawing/2014/main" id="{CBEE8BAD-6B03-4008-949F-67379C0F36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55120" y="4195661"/>
            <a:ext cx="389959" cy="38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344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wbeyijpg">
      <a:majorFont>
        <a:latin typeface="Times New Roman" panose="020F0302020204030204"/>
        <a:ea typeface="微软雅黑"/>
        <a:cs typeface=""/>
      </a:majorFont>
      <a:minorFont>
        <a:latin typeface="Times New Roman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4-2</Template>
  <TotalTime>11381</TotalTime>
  <Words>1273</Words>
  <Application>Microsoft Office PowerPoint</Application>
  <PresentationFormat>宽屏</PresentationFormat>
  <Paragraphs>414</Paragraphs>
  <Slides>33</Slides>
  <Notes>32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9" baseType="lpstr">
      <vt:lpstr>-apple-system</vt:lpstr>
      <vt:lpstr>等线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won gary</dc:creator>
  <cp:lastModifiedBy>建宇 戚</cp:lastModifiedBy>
  <cp:revision>891</cp:revision>
  <dcterms:created xsi:type="dcterms:W3CDTF">2022-04-19T02:24:36Z</dcterms:created>
  <dcterms:modified xsi:type="dcterms:W3CDTF">2024-04-13T03:29:46Z</dcterms:modified>
</cp:coreProperties>
</file>

<file path=docProps/thumbnail.jpeg>
</file>